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3" r:id="rId1"/>
  </p:sldMasterIdLst>
  <p:notesMasterIdLst>
    <p:notesMasterId r:id="rId46"/>
  </p:notesMasterIdLst>
  <p:handoutMasterIdLst>
    <p:handoutMasterId r:id="rId47"/>
  </p:handoutMasterIdLst>
  <p:sldIdLst>
    <p:sldId id="257" r:id="rId2"/>
    <p:sldId id="265" r:id="rId3"/>
    <p:sldId id="267" r:id="rId4"/>
    <p:sldId id="266" r:id="rId5"/>
    <p:sldId id="268" r:id="rId6"/>
    <p:sldId id="269" r:id="rId7"/>
    <p:sldId id="304" r:id="rId8"/>
    <p:sldId id="305" r:id="rId9"/>
    <p:sldId id="270" r:id="rId10"/>
    <p:sldId id="271" r:id="rId11"/>
    <p:sldId id="274" r:id="rId12"/>
    <p:sldId id="275" r:id="rId13"/>
    <p:sldId id="276" r:id="rId14"/>
    <p:sldId id="277" r:id="rId15"/>
    <p:sldId id="272" r:id="rId16"/>
    <p:sldId id="279" r:id="rId17"/>
    <p:sldId id="280" r:id="rId18"/>
    <p:sldId id="281" r:id="rId19"/>
    <p:sldId id="297" r:id="rId20"/>
    <p:sldId id="294" r:id="rId21"/>
    <p:sldId id="296" r:id="rId22"/>
    <p:sldId id="295" r:id="rId23"/>
    <p:sldId id="282" r:id="rId24"/>
    <p:sldId id="283" r:id="rId25"/>
    <p:sldId id="284" r:id="rId26"/>
    <p:sldId id="285" r:id="rId27"/>
    <p:sldId id="306" r:id="rId28"/>
    <p:sldId id="273" r:id="rId29"/>
    <p:sldId id="286" r:id="rId30"/>
    <p:sldId id="287" r:id="rId31"/>
    <p:sldId id="288" r:id="rId32"/>
    <p:sldId id="289" r:id="rId33"/>
    <p:sldId id="290" r:id="rId34"/>
    <p:sldId id="278" r:id="rId35"/>
    <p:sldId id="291" r:id="rId36"/>
    <p:sldId id="292" r:id="rId37"/>
    <p:sldId id="293" r:id="rId38"/>
    <p:sldId id="298" r:id="rId39"/>
    <p:sldId id="299" r:id="rId40"/>
    <p:sldId id="300" r:id="rId41"/>
    <p:sldId id="302" r:id="rId42"/>
    <p:sldId id="301" r:id="rId43"/>
    <p:sldId id="303" r:id="rId44"/>
    <p:sldId id="264" r:id="rId45"/>
  </p:sldIdLst>
  <p:sldSz cx="9906000" cy="6858000" type="A4"/>
  <p:notesSz cx="7099300" cy="10234613"/>
  <p:defaultTextStyle>
    <a:defPPr>
      <a:defRPr lang="ko-KR"/>
    </a:defPPr>
    <a:lvl1pPr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1pPr>
    <a:lvl2pPr marL="33627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2pPr>
    <a:lvl3pPr marL="67254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3pPr>
    <a:lvl4pPr marL="100881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4pPr>
    <a:lvl5pPr marL="134508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5pPr>
    <a:lvl6pPr marL="1681353"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6pPr>
    <a:lvl7pPr marL="201762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7pPr>
    <a:lvl8pPr marL="235389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8pPr>
    <a:lvl9pPr marL="2690165"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9pPr>
  </p:defaultTextStyle>
  <p:extLst>
    <p:ext uri="{EFAFB233-063F-42B5-8137-9DF3F51BA10A}">
      <p15:sldGuideLst xmlns:p15="http://schemas.microsoft.com/office/powerpoint/2012/main">
        <p15:guide id="1" orient="horz" pos="4180">
          <p15:clr>
            <a:srgbClr val="A4A3A4"/>
          </p15:clr>
        </p15:guide>
        <p15:guide id="2" pos="5984">
          <p15:clr>
            <a:srgbClr val="A4A3A4"/>
          </p15:clr>
        </p15:guide>
      </p15:sldGuideLst>
    </p:ext>
    <p:ext uri="{2D200454-40CA-4A62-9FC3-DE9A4176ACB9}">
      <p15:notesGuideLst xmlns:p15="http://schemas.microsoft.com/office/powerpoint/2012/main">
        <p15:guide id="1" orient="horz" pos="3225">
          <p15:clr>
            <a:srgbClr val="A4A3A4"/>
          </p15:clr>
        </p15:guide>
        <p15:guide id="2" pos="223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0000FF"/>
    <a:srgbClr val="FFFFFF"/>
    <a:srgbClr val="336699"/>
    <a:srgbClr val="E2D9B6"/>
    <a:srgbClr val="EAEAEA"/>
    <a:srgbClr val="003366"/>
    <a:srgbClr val="FF9933"/>
    <a:srgbClr val="DDDDDD"/>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7292A2E-F333-43FB-9621-5CBBE7FDCDCB}" styleName="淡色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淡色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73A0DAA-6AF3-43AB-8588-CEC1D06C72B9}" styleName="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202B0CA-FC54-4496-8BCA-5EF66A818D29}" styleName="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012ECD-51FC-41F1-AA8D-1B2483CD663E}" styleName="淡色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淡色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93D81CF-94F2-401A-BA57-92F5A7B2D0C5}" styleName="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中間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淡色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中間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中間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6" autoAdjust="0"/>
    <p:restoredTop sz="99566" autoAdjust="0"/>
  </p:normalViewPr>
  <p:slideViewPr>
    <p:cSldViewPr>
      <p:cViewPr varScale="1">
        <p:scale>
          <a:sx n="70" d="100"/>
          <a:sy n="70" d="100"/>
        </p:scale>
        <p:origin x="653" y="19"/>
      </p:cViewPr>
      <p:guideLst>
        <p:guide orient="horz" pos="4180"/>
        <p:guide pos="5984"/>
      </p:guideLst>
    </p:cSldViewPr>
  </p:slideViewPr>
  <p:outlineViewPr>
    <p:cViewPr>
      <p:scale>
        <a:sx n="33" d="100"/>
        <a:sy n="33" d="100"/>
      </p:scale>
      <p:origin x="0" y="43987"/>
    </p:cViewPr>
  </p:outlineViewPr>
  <p:notesTextViewPr>
    <p:cViewPr>
      <p:scale>
        <a:sx n="100" d="100"/>
        <a:sy n="100" d="100"/>
      </p:scale>
      <p:origin x="0" y="0"/>
    </p:cViewPr>
  </p:notesTextViewPr>
  <p:sorterViewPr>
    <p:cViewPr>
      <p:scale>
        <a:sx n="200" d="100"/>
        <a:sy n="200" d="100"/>
      </p:scale>
      <p:origin x="0" y="61400"/>
    </p:cViewPr>
  </p:sorterViewPr>
  <p:notesViewPr>
    <p:cSldViewPr>
      <p:cViewPr varScale="1">
        <p:scale>
          <a:sx n="91" d="100"/>
          <a:sy n="91" d="100"/>
        </p:scale>
        <p:origin x="-2772" y="-102"/>
      </p:cViewPr>
      <p:guideLst>
        <p:guide orient="horz" pos="3225"/>
        <p:guide pos="2234"/>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21" name="Rectangle 5"/>
          <p:cNvSpPr>
            <a:spLocks noGrp="1" noChangeArrowheads="1"/>
          </p:cNvSpPr>
          <p:nvPr>
            <p:ph type="sldNum" sz="quarter" idx="3"/>
          </p:nvPr>
        </p:nvSpPr>
        <p:spPr bwMode="auto">
          <a:xfrm>
            <a:off x="4025905" y="9726067"/>
            <a:ext cx="3073400" cy="508552"/>
          </a:xfrm>
          <a:prstGeom prst="rect">
            <a:avLst/>
          </a:prstGeom>
          <a:noFill/>
          <a:ln w="9525">
            <a:noFill/>
            <a:miter lim="800000"/>
            <a:headEnd/>
            <a:tailEnd/>
          </a:ln>
          <a:effectLst/>
        </p:spPr>
        <p:txBody>
          <a:bodyPr vert="horz" wrap="square" lIns="98848" tIns="49427" rIns="98848" bIns="49427" numCol="1" anchor="b" anchorCtr="0" compatLnSpc="1">
            <a:prstTxWarp prst="textNoShape">
              <a:avLst/>
            </a:prstTxWarp>
          </a:bodyPr>
          <a:lstStyle>
            <a:lvl1pPr algn="r" defTabSz="989047">
              <a:defRPr kumimoji="1" sz="1100" smtClean="0">
                <a:latin typeface="ＭＳ Ｐゴシック" pitchFamily="50" charset="-128"/>
                <a:ea typeface="ＭＳ Ｐゴシック" pitchFamily="50" charset="-128"/>
              </a:defRPr>
            </a:lvl1pPr>
          </a:lstStyle>
          <a:p>
            <a:pPr>
              <a:defRPr/>
            </a:pPr>
            <a:fld id="{434E4037-DC3D-481B-8B35-431345498003}" type="slidenum">
              <a:rPr lang="en-US" altLang="ko-KR"/>
              <a:pPr>
                <a:defRPr/>
              </a:pPr>
              <a:t>‹#›</a:t>
            </a:fld>
            <a:endParaRPr lang="en-US" altLang="ko-KR"/>
          </a:p>
        </p:txBody>
      </p:sp>
    </p:spTree>
    <p:extLst>
      <p:ext uri="{BB962C8B-B14F-4D97-AF65-F5344CB8AC3E}">
        <p14:creationId xmlns:p14="http://schemas.microsoft.com/office/powerpoint/2010/main" val="27356961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1" y="3"/>
            <a:ext cx="3073400" cy="508552"/>
          </a:xfrm>
          <a:prstGeom prst="rect">
            <a:avLst/>
          </a:prstGeom>
          <a:noFill/>
          <a:ln w="12700" cap="sq">
            <a:noFill/>
            <a:miter lim="800000"/>
            <a:headEnd type="none" w="sm" len="sm"/>
            <a:tailEnd type="none" w="sm" len="sm"/>
          </a:ln>
          <a:effectLst/>
        </p:spPr>
        <p:txBody>
          <a:bodyPr vert="horz" wrap="none" lIns="98848" tIns="49427" rIns="98848" bIns="49427" numCol="1" anchor="ctr" anchorCtr="0" compatLnSpc="1">
            <a:prstTxWarp prst="textNoShape">
              <a:avLst/>
            </a:prstTxWarp>
          </a:bodyPr>
          <a:lstStyle>
            <a:lvl1pPr algn="l" defTabSz="989047">
              <a:defRPr kumimoji="1" sz="1100" smtClean="0">
                <a:latin typeface="ＭＳ Ｐ明朝" pitchFamily="18" charset="-128"/>
                <a:ea typeface="ＭＳ Ｐ明朝" pitchFamily="18" charset="-128"/>
              </a:defRPr>
            </a:lvl1pPr>
          </a:lstStyle>
          <a:p>
            <a:pPr>
              <a:defRPr/>
            </a:pPr>
            <a:endParaRPr lang="ja-JP" altLang="en-US"/>
          </a:p>
        </p:txBody>
      </p:sp>
      <p:sp>
        <p:nvSpPr>
          <p:cNvPr id="58371" name="Rectangle 3"/>
          <p:cNvSpPr>
            <a:spLocks noGrp="1" noChangeArrowheads="1"/>
          </p:cNvSpPr>
          <p:nvPr>
            <p:ph type="dt" idx="1"/>
          </p:nvPr>
        </p:nvSpPr>
        <p:spPr bwMode="auto">
          <a:xfrm>
            <a:off x="4025905" y="3"/>
            <a:ext cx="3073400" cy="508552"/>
          </a:xfrm>
          <a:prstGeom prst="rect">
            <a:avLst/>
          </a:prstGeom>
          <a:noFill/>
          <a:ln w="12700" cap="sq">
            <a:noFill/>
            <a:miter lim="800000"/>
            <a:headEnd type="none" w="sm" len="sm"/>
            <a:tailEnd type="none" w="sm" len="sm"/>
          </a:ln>
          <a:effectLst/>
        </p:spPr>
        <p:txBody>
          <a:bodyPr vert="horz" wrap="none" lIns="98848" tIns="49427" rIns="98848" bIns="49427" numCol="1" anchor="ctr" anchorCtr="0" compatLnSpc="1">
            <a:prstTxWarp prst="textNoShape">
              <a:avLst/>
            </a:prstTxWarp>
          </a:bodyPr>
          <a:lstStyle>
            <a:lvl1pPr algn="r" defTabSz="989047">
              <a:defRPr kumimoji="1" sz="1100" smtClean="0">
                <a:latin typeface="ＭＳ Ｐ明朝" pitchFamily="18" charset="-128"/>
                <a:ea typeface="ＭＳ Ｐ明朝" pitchFamily="18" charset="-128"/>
              </a:defRPr>
            </a:lvl1pPr>
          </a:lstStyle>
          <a:p>
            <a:pPr>
              <a:defRPr/>
            </a:pPr>
            <a:endParaRPr lang="en-US" altLang="ja-JP"/>
          </a:p>
        </p:txBody>
      </p:sp>
      <p:sp>
        <p:nvSpPr>
          <p:cNvPr id="87044" name="Rectangle 4"/>
          <p:cNvSpPr>
            <a:spLocks noGrp="1" noRot="1" noChangeAspect="1" noChangeArrowheads="1" noTextEdit="1"/>
          </p:cNvSpPr>
          <p:nvPr>
            <p:ph type="sldImg" idx="2"/>
          </p:nvPr>
        </p:nvSpPr>
        <p:spPr bwMode="auto">
          <a:xfrm>
            <a:off x="774700" y="766763"/>
            <a:ext cx="5549900" cy="3841750"/>
          </a:xfrm>
          <a:prstGeom prst="rect">
            <a:avLst/>
          </a:prstGeom>
          <a:noFill/>
          <a:ln w="9525">
            <a:solidFill>
              <a:srgbClr val="000000"/>
            </a:solidFill>
            <a:miter lim="800000"/>
            <a:headEnd/>
            <a:tailEnd/>
          </a:ln>
        </p:spPr>
      </p:sp>
      <p:sp>
        <p:nvSpPr>
          <p:cNvPr id="58373" name="Rectangle 5"/>
          <p:cNvSpPr>
            <a:spLocks noGrp="1" noChangeArrowheads="1"/>
          </p:cNvSpPr>
          <p:nvPr>
            <p:ph type="body" sz="quarter" idx="3"/>
          </p:nvPr>
        </p:nvSpPr>
        <p:spPr bwMode="auto">
          <a:xfrm>
            <a:off x="947739" y="4861448"/>
            <a:ext cx="5203825" cy="4607166"/>
          </a:xfrm>
          <a:prstGeom prst="rect">
            <a:avLst/>
          </a:prstGeom>
          <a:noFill/>
          <a:ln w="12700" cap="sq">
            <a:noFill/>
            <a:miter lim="800000"/>
            <a:headEnd type="none" w="sm" len="sm"/>
            <a:tailEnd type="none" w="sm" len="sm"/>
          </a:ln>
          <a:effectLst/>
        </p:spPr>
        <p:txBody>
          <a:bodyPr vert="horz" wrap="none" lIns="98848" tIns="49427" rIns="98848" bIns="49427" numCol="1" anchor="ctr" anchorCtr="0" compatLnSpc="1">
            <a:prstTxWarp prst="textNoShape">
              <a:avLst/>
            </a:prstTxWarp>
          </a:bodyPr>
          <a:lstStyle/>
          <a:p>
            <a:pPr lvl="0"/>
            <a:r>
              <a:rPr lang="ja-JP" altLang="en-US" noProof="0" smtClean="0"/>
              <a:t>マスター テキストの書式設定</a:t>
            </a:r>
          </a:p>
          <a:p>
            <a:pPr lvl="1"/>
            <a:r>
              <a:rPr lang="ja-JP" altLang="en-US" noProof="0" smtClean="0"/>
              <a:t>第 2 レベル</a:t>
            </a:r>
          </a:p>
          <a:p>
            <a:pPr lvl="2"/>
            <a:r>
              <a:rPr lang="ja-JP" altLang="en-US" noProof="0" smtClean="0"/>
              <a:t>第 3 レベル</a:t>
            </a:r>
          </a:p>
          <a:p>
            <a:pPr lvl="3"/>
            <a:r>
              <a:rPr lang="ja-JP" altLang="en-US" noProof="0" smtClean="0"/>
              <a:t>第 4 レベル</a:t>
            </a:r>
          </a:p>
          <a:p>
            <a:pPr lvl="4"/>
            <a:r>
              <a:rPr lang="ja-JP" altLang="en-US" noProof="0" smtClean="0"/>
              <a:t>第 5 レベル</a:t>
            </a:r>
          </a:p>
        </p:txBody>
      </p:sp>
      <p:sp>
        <p:nvSpPr>
          <p:cNvPr id="58374" name="Rectangle 6"/>
          <p:cNvSpPr>
            <a:spLocks noGrp="1" noChangeArrowheads="1"/>
          </p:cNvSpPr>
          <p:nvPr>
            <p:ph type="ftr" sz="quarter" idx="4"/>
          </p:nvPr>
        </p:nvSpPr>
        <p:spPr bwMode="auto">
          <a:xfrm>
            <a:off x="1" y="9726067"/>
            <a:ext cx="3073400" cy="508552"/>
          </a:xfrm>
          <a:prstGeom prst="rect">
            <a:avLst/>
          </a:prstGeom>
          <a:noFill/>
          <a:ln w="12700" cap="sq">
            <a:noFill/>
            <a:miter lim="800000"/>
            <a:headEnd type="none" w="sm" len="sm"/>
            <a:tailEnd type="none" w="sm" len="sm"/>
          </a:ln>
          <a:effectLst/>
        </p:spPr>
        <p:txBody>
          <a:bodyPr vert="horz" wrap="none" lIns="98848" tIns="49427" rIns="98848" bIns="49427" numCol="1" anchor="b" anchorCtr="0" compatLnSpc="1">
            <a:prstTxWarp prst="textNoShape">
              <a:avLst/>
            </a:prstTxWarp>
          </a:bodyPr>
          <a:lstStyle>
            <a:lvl1pPr algn="l" defTabSz="989047">
              <a:defRPr kumimoji="1" sz="1100" smtClean="0">
                <a:latin typeface="ＭＳ Ｐ明朝" pitchFamily="18" charset="-128"/>
                <a:ea typeface="ＭＳ Ｐ明朝" pitchFamily="18" charset="-128"/>
              </a:defRPr>
            </a:lvl1pPr>
          </a:lstStyle>
          <a:p>
            <a:pPr>
              <a:defRPr/>
            </a:pPr>
            <a:endParaRPr lang="ja-JP" altLang="en-US"/>
          </a:p>
        </p:txBody>
      </p:sp>
      <p:sp>
        <p:nvSpPr>
          <p:cNvPr id="58375" name="Rectangle 7"/>
          <p:cNvSpPr>
            <a:spLocks noGrp="1" noChangeArrowheads="1"/>
          </p:cNvSpPr>
          <p:nvPr>
            <p:ph type="sldNum" sz="quarter" idx="5"/>
          </p:nvPr>
        </p:nvSpPr>
        <p:spPr bwMode="auto">
          <a:xfrm>
            <a:off x="4025905" y="9726067"/>
            <a:ext cx="3073400" cy="508552"/>
          </a:xfrm>
          <a:prstGeom prst="rect">
            <a:avLst/>
          </a:prstGeom>
          <a:noFill/>
          <a:ln w="12700" cap="sq">
            <a:noFill/>
            <a:miter lim="800000"/>
            <a:headEnd type="none" w="sm" len="sm"/>
            <a:tailEnd type="none" w="sm" len="sm"/>
          </a:ln>
          <a:effectLst/>
        </p:spPr>
        <p:txBody>
          <a:bodyPr vert="horz" wrap="none" lIns="98848" tIns="49427" rIns="98848" bIns="49427" numCol="1" anchor="b" anchorCtr="0" compatLnSpc="1">
            <a:prstTxWarp prst="textNoShape">
              <a:avLst/>
            </a:prstTxWarp>
          </a:bodyPr>
          <a:lstStyle>
            <a:lvl1pPr algn="r" defTabSz="989047">
              <a:defRPr kumimoji="1" sz="1100" smtClean="0">
                <a:latin typeface="ＭＳ Ｐ明朝" pitchFamily="18" charset="-128"/>
                <a:ea typeface="ＭＳ Ｐ明朝" pitchFamily="18" charset="-128"/>
              </a:defRPr>
            </a:lvl1pPr>
          </a:lstStyle>
          <a:p>
            <a:pPr>
              <a:defRPr/>
            </a:pPr>
            <a:fld id="{7743D88F-1C60-4A18-8316-3E48C6765859}" type="slidenum">
              <a:rPr lang="en-US" altLang="ja-JP"/>
              <a:pPr>
                <a:defRPr/>
              </a:pPr>
              <a:t>‹#›</a:t>
            </a:fld>
            <a:endParaRPr lang="en-US" altLang="ja-JP"/>
          </a:p>
        </p:txBody>
      </p:sp>
    </p:spTree>
    <p:extLst>
      <p:ext uri="{BB962C8B-B14F-4D97-AF65-F5344CB8AC3E}">
        <p14:creationId xmlns:p14="http://schemas.microsoft.com/office/powerpoint/2010/main" val="442609636"/>
      </p:ext>
    </p:extLst>
  </p:cSld>
  <p:clrMap bg1="lt1" tx1="dk1" bg2="lt2" tx2="dk2" accent1="accent1" accent2="accent2" accent3="accent3" accent4="accent4" accent5="accent5" accent6="accent6" hlink="hlink" folHlink="folHlink"/>
  <p:hf hdr="0" ftr="0" dt="0"/>
  <p:notesStyle>
    <a:lvl1pPr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1pPr>
    <a:lvl2pPr marL="33627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2pPr>
    <a:lvl3pPr marL="67254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3pPr>
    <a:lvl4pPr marL="100881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4pPr>
    <a:lvl5pPr marL="134508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5pPr>
    <a:lvl6pPr marL="1681353" algn="l" defTabSz="672541" rtl="0" eaLnBrk="1" latinLnBrk="0" hangingPunct="1">
      <a:defRPr kumimoji="1" sz="900" kern="1200">
        <a:solidFill>
          <a:schemeClr val="tx1"/>
        </a:solidFill>
        <a:latin typeface="+mn-lt"/>
        <a:ea typeface="+mn-ea"/>
        <a:cs typeface="+mn-cs"/>
      </a:defRPr>
    </a:lvl6pPr>
    <a:lvl7pPr marL="2017624" algn="l" defTabSz="672541" rtl="0" eaLnBrk="1" latinLnBrk="0" hangingPunct="1">
      <a:defRPr kumimoji="1" sz="900" kern="1200">
        <a:solidFill>
          <a:schemeClr val="tx1"/>
        </a:solidFill>
        <a:latin typeface="+mn-lt"/>
        <a:ea typeface="+mn-ea"/>
        <a:cs typeface="+mn-cs"/>
      </a:defRPr>
    </a:lvl7pPr>
    <a:lvl8pPr marL="2353894" algn="l" defTabSz="672541" rtl="0" eaLnBrk="1" latinLnBrk="0" hangingPunct="1">
      <a:defRPr kumimoji="1" sz="900" kern="1200">
        <a:solidFill>
          <a:schemeClr val="tx1"/>
        </a:solidFill>
        <a:latin typeface="+mn-lt"/>
        <a:ea typeface="+mn-ea"/>
        <a:cs typeface="+mn-cs"/>
      </a:defRPr>
    </a:lvl8pPr>
    <a:lvl9pPr marL="2690165" algn="l" defTabSz="672541" rtl="0" eaLnBrk="1" latinLnBrk="0" hangingPunct="1">
      <a:defRPr kumimoji="1"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hyperlink" Target="http://creativecommons.org/licenses/by/2.1/jp/" TargetMode="Externa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1914886" name="Rectangle 6"/>
          <p:cNvSpPr>
            <a:spLocks noGrp="1" noChangeArrowheads="1"/>
          </p:cNvSpPr>
          <p:nvPr>
            <p:ph type="subTitle" sz="quarter" idx="1"/>
          </p:nvPr>
        </p:nvSpPr>
        <p:spPr>
          <a:xfrm>
            <a:off x="2792760" y="5134039"/>
            <a:ext cx="6912767" cy="375677"/>
          </a:xfrm>
          <a:ln w="12700" cap="sq">
            <a:headEnd type="none" w="sm" len="sm"/>
            <a:tailEnd type="none" w="sm" len="sm"/>
          </a:ln>
        </p:spPr>
        <p:txBody>
          <a:bodyPr wrap="square" lIns="67245" rIns="67245" anchorCtr="0">
            <a:spAutoFit/>
          </a:bodyPr>
          <a:lstStyle>
            <a:lvl1pPr marL="0" indent="0" algn="l">
              <a:lnSpc>
                <a:spcPct val="100000"/>
              </a:lnSpc>
              <a:spcBef>
                <a:spcPct val="0"/>
              </a:spcBef>
              <a:buFont typeface="平成明朝" pitchFamily="17" charset="-128"/>
              <a:buNone/>
              <a:defRPr sz="2000">
                <a:solidFill>
                  <a:schemeClr val="bg2">
                    <a:lumMod val="50000"/>
                    <a:lumOff val="50000"/>
                  </a:schemeClr>
                </a:solidFill>
                <a:latin typeface="メイリオ" panose="020B0604030504040204" pitchFamily="50" charset="-128"/>
                <a:ea typeface="メイリオ" panose="020B0604030504040204" pitchFamily="50" charset="-128"/>
              </a:defRPr>
            </a:lvl1pPr>
          </a:lstStyle>
          <a:p>
            <a:r>
              <a:rPr lang="ja-JP" altLang="en-US" smtClean="0"/>
              <a:t>マスター サブタイトルの書式設定</a:t>
            </a:r>
            <a:endParaRPr lang="ja-JP" altLang="en-US" dirty="0"/>
          </a:p>
        </p:txBody>
      </p:sp>
      <p:sp>
        <p:nvSpPr>
          <p:cNvPr id="1914885" name="Rectangle 5"/>
          <p:cNvSpPr>
            <a:spLocks noGrp="1" noChangeArrowheads="1"/>
          </p:cNvSpPr>
          <p:nvPr>
            <p:ph type="ctrTitle" sz="quarter"/>
          </p:nvPr>
        </p:nvSpPr>
        <p:spPr>
          <a:xfrm>
            <a:off x="2792760" y="3084681"/>
            <a:ext cx="6912767" cy="560343"/>
          </a:xfrm>
          <a:ln w="12700" cap="sq">
            <a:headEnd type="none" w="sm" len="sm"/>
            <a:tailEnd type="none" w="sm" len="sm"/>
          </a:ln>
        </p:spPr>
        <p:txBody>
          <a:bodyPr wrap="square" lIns="67245" tIns="33622" rIns="67245" bIns="33622" anchor="b">
            <a:spAutoFit/>
          </a:bodyPr>
          <a:lstStyle>
            <a:lvl1pPr algn="l">
              <a:defRPr sz="3200" b="1" i="0">
                <a:solidFill>
                  <a:srgbClr val="404040"/>
                </a:solidFill>
                <a:latin typeface="メイリオ"/>
                <a:ea typeface="メイリオ"/>
                <a:cs typeface="メイリオ"/>
              </a:defRPr>
            </a:lvl1pPr>
          </a:lstStyle>
          <a:p>
            <a:r>
              <a:rPr lang="ja-JP" altLang="en-US" smtClean="0"/>
              <a:t>マスター タイトルの書式設定</a:t>
            </a:r>
            <a:endParaRPr lang="ja-JP" altLang="en-US" dirty="0"/>
          </a:p>
        </p:txBody>
      </p:sp>
      <p:sp>
        <p:nvSpPr>
          <p:cNvPr id="4" name="テキスト ボックス 3"/>
          <p:cNvSpPr txBox="1"/>
          <p:nvPr userDrawn="1"/>
        </p:nvSpPr>
        <p:spPr>
          <a:xfrm>
            <a:off x="2792760" y="2557264"/>
            <a:ext cx="7113240" cy="369332"/>
          </a:xfrm>
          <a:prstGeom prst="rect">
            <a:avLst/>
          </a:prstGeom>
          <a:solidFill>
            <a:schemeClr val="accent2"/>
          </a:solidFill>
          <a:ln>
            <a:solidFill>
              <a:srgbClr val="1F497D"/>
            </a:solidFill>
          </a:ln>
        </p:spPr>
        <p:txBody>
          <a:bodyPr wrap="square" rtlCol="0">
            <a:spAutoFit/>
          </a:bodyPr>
          <a:lstStyle/>
          <a:p>
            <a:pPr algn="l"/>
            <a:endParaRPr kumimoji="1" lang="ja-JP" altLang="en-US" dirty="0" smtClean="0">
              <a:latin typeface="ヒラギノ角ゴ ProN W6"/>
              <a:ea typeface="ヒラギノ角ゴ ProN W6"/>
              <a:cs typeface="ヒラギノ角ゴ ProN W6"/>
            </a:endParaRPr>
          </a:p>
        </p:txBody>
      </p:sp>
      <p:pic>
        <p:nvPicPr>
          <p:cNvPr id="5"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プレースホルダー 6"/>
          <p:cNvSpPr>
            <a:spLocks noGrp="1"/>
          </p:cNvSpPr>
          <p:nvPr>
            <p:ph type="body" sz="quarter" idx="10"/>
          </p:nvPr>
        </p:nvSpPr>
        <p:spPr>
          <a:xfrm>
            <a:off x="2792760" y="2557264"/>
            <a:ext cx="7113240" cy="369332"/>
          </a:xfrm>
        </p:spPr>
        <p:txBody>
          <a:bodyPr anchor="ctr" anchorCtr="0"/>
          <a:lstStyle>
            <a:lvl1pPr marL="0" indent="0">
              <a:buNone/>
              <a:defRPr b="1">
                <a:solidFill>
                  <a:schemeClr val="tx1"/>
                </a:solidFill>
              </a:defRPr>
            </a:lvl1pPr>
          </a:lstStyle>
          <a:p>
            <a:pPr lvl="0"/>
            <a:r>
              <a:rPr kumimoji="1" lang="ja-JP" altLang="en-US" smtClean="0"/>
              <a:t>マスター テキストの書式設定</a:t>
            </a:r>
          </a:p>
        </p:txBody>
      </p:sp>
      <p:sp>
        <p:nvSpPr>
          <p:cNvPr id="10" name="Text Box 785"/>
          <p:cNvSpPr txBox="1">
            <a:spLocks noChangeArrowheads="1"/>
          </p:cNvSpPr>
          <p:nvPr userDrawn="1"/>
        </p:nvSpPr>
        <p:spPr bwMode="auto">
          <a:xfrm>
            <a:off x="8985448" y="195513"/>
            <a:ext cx="828675" cy="284163"/>
          </a:xfrm>
          <a:prstGeom prst="rect">
            <a:avLst/>
          </a:prstGeom>
          <a:noFill/>
          <a:ln w="9525">
            <a:solidFill>
              <a:schemeClr val="bg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957263" eaLnBrk="0" hangingPunct="0">
              <a:defRPr kumimoji="1" sz="1200">
                <a:solidFill>
                  <a:schemeClr val="tx1"/>
                </a:solidFill>
                <a:latin typeface="Arial" charset="0"/>
                <a:ea typeface="ＭＳ Ｐゴシック" pitchFamily="50" charset="-128"/>
              </a:defRPr>
            </a:lvl1pPr>
            <a:lvl2pPr marL="742950" indent="-285750" defTabSz="957263" eaLnBrk="0" hangingPunct="0">
              <a:defRPr kumimoji="1" sz="1200">
                <a:solidFill>
                  <a:schemeClr val="tx1"/>
                </a:solidFill>
                <a:latin typeface="Arial" charset="0"/>
                <a:ea typeface="ＭＳ Ｐゴシック" pitchFamily="50" charset="-128"/>
              </a:defRPr>
            </a:lvl2pPr>
            <a:lvl3pPr marL="1143000" indent="-228600" defTabSz="957263" eaLnBrk="0" hangingPunct="0">
              <a:defRPr kumimoji="1" sz="1200">
                <a:solidFill>
                  <a:schemeClr val="tx1"/>
                </a:solidFill>
                <a:latin typeface="Arial" charset="0"/>
                <a:ea typeface="ＭＳ Ｐゴシック" pitchFamily="50" charset="-128"/>
              </a:defRPr>
            </a:lvl3pPr>
            <a:lvl4pPr marL="1600200" indent="-228600" defTabSz="957263" eaLnBrk="0" hangingPunct="0">
              <a:defRPr kumimoji="1" sz="1200">
                <a:solidFill>
                  <a:schemeClr val="tx1"/>
                </a:solidFill>
                <a:latin typeface="Arial" charset="0"/>
                <a:ea typeface="ＭＳ Ｐゴシック" pitchFamily="50" charset="-128"/>
              </a:defRPr>
            </a:lvl4pPr>
            <a:lvl5pPr marL="2057400" indent="-228600" defTabSz="957263" eaLnBrk="0" hangingPunct="0">
              <a:defRPr kumimoji="1" sz="1200">
                <a:solidFill>
                  <a:schemeClr val="tx1"/>
                </a:solidFill>
                <a:latin typeface="Arial" charset="0"/>
                <a:ea typeface="ＭＳ Ｐゴシック" pitchFamily="50" charset="-128"/>
              </a:defRPr>
            </a:lvl5pPr>
            <a:lvl6pPr marL="25146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6pPr>
            <a:lvl7pPr marL="29718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7pPr>
            <a:lvl8pPr marL="34290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8pPr>
            <a:lvl9pPr marL="38862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9pPr>
          </a:lstStyle>
          <a:p>
            <a:pPr eaLnBrk="1" hangingPunct="1">
              <a:spcBef>
                <a:spcPct val="50000"/>
              </a:spcBef>
            </a:pPr>
            <a:endParaRPr lang="en-US" altLang="ja-JP" dirty="0">
              <a:solidFill>
                <a:schemeClr val="bg2"/>
              </a:solidFill>
            </a:endParaRPr>
          </a:p>
        </p:txBody>
      </p:sp>
      <p:sp>
        <p:nvSpPr>
          <p:cNvPr id="9" name="テキスト プレースホルダー 8"/>
          <p:cNvSpPr>
            <a:spLocks noGrp="1"/>
          </p:cNvSpPr>
          <p:nvPr>
            <p:ph type="body" sz="quarter" idx="11"/>
          </p:nvPr>
        </p:nvSpPr>
        <p:spPr>
          <a:xfrm>
            <a:off x="8985448" y="188913"/>
            <a:ext cx="828873" cy="290763"/>
          </a:xfrm>
        </p:spPr>
        <p:txBody>
          <a:bodyPr>
            <a:normAutofit/>
          </a:bodyPr>
          <a:lstStyle>
            <a:lvl1pPr marL="0" indent="0" algn="ctr">
              <a:buNone/>
              <a:defRPr sz="1200"/>
            </a:lvl1pPr>
          </a:lstStyle>
          <a:p>
            <a:pPr lvl="0"/>
            <a:r>
              <a:rPr kumimoji="1" lang="ja-JP" altLang="en-US" smtClean="0"/>
              <a:t>マスター テキストの書式設定</a:t>
            </a:r>
          </a:p>
        </p:txBody>
      </p:sp>
      <p:sp>
        <p:nvSpPr>
          <p:cNvPr id="11" name="Rectangle 6"/>
          <p:cNvSpPr txBox="1">
            <a:spLocks noChangeArrowheads="1"/>
          </p:cNvSpPr>
          <p:nvPr userDrawn="1"/>
        </p:nvSpPr>
        <p:spPr bwMode="auto">
          <a:xfrm>
            <a:off x="2798084" y="5707166"/>
            <a:ext cx="6912767" cy="314122"/>
          </a:xfrm>
          <a:prstGeom prst="rect">
            <a:avLst/>
          </a:prstGeom>
          <a:noFill/>
          <a:ln w="12700" cap="sq">
            <a:noFill/>
            <a:miter lim="800000"/>
            <a:headEnd type="none" w="sm" len="sm"/>
            <a:tailEnd type="none" w="sm" len="sm"/>
          </a:ln>
        </p:spPr>
        <p:txBody>
          <a:bodyPr vert="horz" wrap="square" lIns="67245" tIns="33622" rIns="67245" bIns="33622" numCol="1" anchor="t" anchorCtr="0" compatLnSpc="1">
            <a:prstTxWarp prst="textNoShape">
              <a:avLst/>
            </a:prstTxWarp>
            <a:spAutoFit/>
          </a:bodyPr>
          <a:lstStyle>
            <a:lvl1pPr marL="0" indent="0" algn="l" defTabSz="972616" rtl="0" eaLnBrk="1" fontAlgn="base" hangingPunct="1">
              <a:lnSpc>
                <a:spcPct val="100000"/>
              </a:lnSpc>
              <a:spcBef>
                <a:spcPct val="0"/>
              </a:spcBef>
              <a:spcAft>
                <a:spcPct val="0"/>
              </a:spcAft>
              <a:buClr>
                <a:schemeClr val="accent2"/>
              </a:buClr>
              <a:buFont typeface="平成明朝" pitchFamily="17" charset="-128"/>
              <a:buNone/>
              <a:tabLst>
                <a:tab pos="775291" algn="l"/>
              </a:tabLst>
              <a:defRPr kumimoji="1" sz="2400" b="0" i="0" baseline="0">
                <a:solidFill>
                  <a:schemeClr val="bg2">
                    <a:lumMod val="50000"/>
                    <a:lumOff val="50000"/>
                  </a:schemeClr>
                </a:solidFill>
                <a:latin typeface="メイリオ" panose="020B0604030504040204" pitchFamily="50" charset="-128"/>
                <a:ea typeface="メイリオ" panose="020B0604030504040204"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algn="r" latinLnBrk="0"/>
            <a:r>
              <a:rPr lang="ja-JP" altLang="en-US" sz="1600" kern="0" dirty="0" smtClean="0"/>
              <a:t>オープン＆ビッグデータ活用・地方創生推進機構</a:t>
            </a:r>
            <a:r>
              <a:rPr lang="ja-JP" altLang="en-US" sz="1600" kern="0" baseline="0" dirty="0" smtClean="0"/>
              <a:t> 事務局</a:t>
            </a:r>
            <a:endParaRPr lang="ja-JP" altLang="en-US" sz="1600" kern="0" dirty="0" smtClean="0"/>
          </a:p>
        </p:txBody>
      </p:sp>
      <p:sp>
        <p:nvSpPr>
          <p:cNvPr id="12" name="Rectangle 5"/>
          <p:cNvSpPr txBox="1">
            <a:spLocks noChangeArrowheads="1"/>
          </p:cNvSpPr>
          <p:nvPr userDrawn="1"/>
        </p:nvSpPr>
        <p:spPr bwMode="auto">
          <a:xfrm>
            <a:off x="2792759" y="1772816"/>
            <a:ext cx="6912767" cy="437233"/>
          </a:xfrm>
          <a:prstGeom prst="rect">
            <a:avLst/>
          </a:prstGeom>
          <a:noFill/>
          <a:ln w="12700" cap="sq">
            <a:noFill/>
            <a:miter lim="800000"/>
            <a:headEnd type="none" w="sm" len="sm"/>
            <a:tailEnd type="none" w="sm" len="sm"/>
          </a:ln>
        </p:spPr>
        <p:txBody>
          <a:bodyPr vert="horz" wrap="square" lIns="67245" tIns="33622" rIns="67245" bIns="33622" numCol="1" anchor="b" anchorCtr="0" compatLnSpc="1">
            <a:prstTxWarp prst="textNoShape">
              <a:avLst/>
            </a:prstTxWarp>
            <a:spAutoFit/>
          </a:bodyPr>
          <a:lstStyle>
            <a:lvl1pPr algn="l" defTabSz="972616" rtl="0" eaLnBrk="1" fontAlgn="base" hangingPunct="1">
              <a:spcBef>
                <a:spcPct val="0"/>
              </a:spcBef>
              <a:spcAft>
                <a:spcPct val="0"/>
              </a:spcAft>
              <a:defRPr kumimoji="1" sz="3200" b="1" i="0" baseline="0">
                <a:solidFill>
                  <a:srgbClr val="404040"/>
                </a:solidFill>
                <a:latin typeface="メイリオ"/>
                <a:ea typeface="メイリオ"/>
                <a:cs typeface="メイリオ"/>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a:lstStyle>
          <a:p>
            <a:pPr latinLnBrk="0"/>
            <a:r>
              <a:rPr lang="ja-JP" altLang="en-US" sz="2400" kern="0" dirty="0" smtClean="0"/>
              <a:t>オープン＆ビッグデータ活用・地方創生推進機構</a:t>
            </a:r>
          </a:p>
        </p:txBody>
      </p:sp>
      <p:pic>
        <p:nvPicPr>
          <p:cNvPr id="13" name="Picture 6" descr="http://i.creativecommons.org/l/by/3.0/88x31.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23997" y="5805264"/>
            <a:ext cx="893968" cy="3149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正方形/長方形 13"/>
          <p:cNvSpPr>
            <a:spLocks noChangeArrowheads="1"/>
          </p:cNvSpPr>
          <p:nvPr userDrawn="1"/>
        </p:nvSpPr>
        <p:spPr bwMode="auto">
          <a:xfrm>
            <a:off x="128464" y="6127836"/>
            <a:ext cx="417549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l" eaLnBrk="1" hangingPunct="1">
              <a:spcBef>
                <a:spcPct val="0"/>
              </a:spcBef>
              <a:buFontTx/>
              <a:buNone/>
            </a:pPr>
            <a:r>
              <a:rPr lang="ja-JP" altLang="en-US" sz="900" dirty="0">
                <a:solidFill>
                  <a:schemeClr val="bg2"/>
                </a:solidFill>
                <a:latin typeface="+mn-ea"/>
                <a:ea typeface="+mn-ea"/>
                <a:cs typeface="Meiryo UI" pitchFamily="50" charset="-128"/>
              </a:rPr>
              <a:t>作者自らが作成した図表等（出典や</a:t>
            </a:r>
            <a:r>
              <a:rPr lang="en-US" altLang="ja-JP" sz="900" dirty="0">
                <a:solidFill>
                  <a:schemeClr val="bg2"/>
                </a:solidFill>
                <a:latin typeface="+mn-ea"/>
                <a:ea typeface="+mn-ea"/>
                <a:cs typeface="Meiryo UI" pitchFamily="50" charset="-128"/>
              </a:rPr>
              <a:t>URL</a:t>
            </a:r>
            <a:r>
              <a:rPr lang="ja-JP" altLang="en-US" sz="900" dirty="0">
                <a:solidFill>
                  <a:schemeClr val="bg2"/>
                </a:solidFill>
                <a:latin typeface="+mn-ea"/>
                <a:ea typeface="+mn-ea"/>
                <a:cs typeface="Meiryo UI" pitchFamily="50" charset="-128"/>
              </a:rPr>
              <a:t>の記載のないもの）については</a:t>
            </a:r>
            <a:r>
              <a:rPr lang="ja-JP" altLang="en-US" sz="900" dirty="0" smtClean="0">
                <a:solidFill>
                  <a:schemeClr val="bg2"/>
                </a:solidFill>
                <a:latin typeface="+mn-ea"/>
                <a:ea typeface="+mn-ea"/>
                <a:cs typeface="Meiryo UI" pitchFamily="50" charset="-128"/>
              </a:rPr>
              <a:t>、</a:t>
            </a:r>
            <a:endParaRPr lang="en-US" altLang="ja-JP" sz="900" dirty="0" smtClean="0">
              <a:solidFill>
                <a:schemeClr val="bg2"/>
              </a:solidFill>
              <a:latin typeface="+mn-ea"/>
              <a:ea typeface="+mn-ea"/>
              <a:cs typeface="Meiryo UI" pitchFamily="50" charset="-128"/>
            </a:endParaRPr>
          </a:p>
          <a:p>
            <a:pPr algn="l" eaLnBrk="1" hangingPunct="1">
              <a:spcBef>
                <a:spcPct val="0"/>
              </a:spcBef>
              <a:buFontTx/>
              <a:buNone/>
            </a:pPr>
            <a:r>
              <a:rPr lang="en-US" altLang="ja-JP" sz="900" smtClean="0">
                <a:solidFill>
                  <a:schemeClr val="bg2"/>
                </a:solidFill>
                <a:latin typeface="+mn-ea"/>
                <a:ea typeface="+mn-ea"/>
                <a:cs typeface="Meiryo UI" pitchFamily="50" charset="-128"/>
                <a:hlinkClick r:id="rId4"/>
              </a:rPr>
              <a:t>CC BY</a:t>
            </a:r>
            <a:r>
              <a:rPr lang="ja-JP" altLang="en-US" sz="900" dirty="0">
                <a:solidFill>
                  <a:schemeClr val="bg2"/>
                </a:solidFill>
                <a:latin typeface="+mn-ea"/>
                <a:ea typeface="+mn-ea"/>
                <a:cs typeface="Meiryo UI" pitchFamily="50" charset="-128"/>
                <a:hlinkClick r:id="rId4"/>
              </a:rPr>
              <a:t>（表示</a:t>
            </a:r>
            <a:r>
              <a:rPr lang="en-US" altLang="ja-JP" sz="900" dirty="0">
                <a:solidFill>
                  <a:schemeClr val="bg2"/>
                </a:solidFill>
                <a:latin typeface="+mn-ea"/>
                <a:ea typeface="+mn-ea"/>
                <a:cs typeface="Meiryo UI" pitchFamily="50" charset="-128"/>
                <a:hlinkClick r:id="rId4"/>
              </a:rPr>
              <a:t>2.1</a:t>
            </a:r>
            <a:r>
              <a:rPr lang="ja-JP" altLang="en-US" sz="900" dirty="0">
                <a:solidFill>
                  <a:schemeClr val="bg2"/>
                </a:solidFill>
                <a:latin typeface="+mn-ea"/>
                <a:ea typeface="+mn-ea"/>
                <a:cs typeface="Meiryo UI" pitchFamily="50" charset="-128"/>
                <a:hlinkClick r:id="rId4"/>
              </a:rPr>
              <a:t>）</a:t>
            </a:r>
            <a:r>
              <a:rPr lang="ja-JP" altLang="en-US" sz="900" dirty="0">
                <a:solidFill>
                  <a:schemeClr val="bg2"/>
                </a:solidFill>
                <a:latin typeface="+mn-ea"/>
                <a:ea typeface="+mn-ea"/>
                <a:cs typeface="Meiryo UI" pitchFamily="50" charset="-128"/>
              </a:rPr>
              <a:t>で利用可能です。</a:t>
            </a:r>
          </a:p>
          <a:p>
            <a:pPr algn="l" eaLnBrk="1" hangingPunct="1">
              <a:spcBef>
                <a:spcPct val="0"/>
              </a:spcBef>
              <a:buFontTx/>
              <a:buNone/>
            </a:pPr>
            <a:r>
              <a:rPr lang="ja-JP" altLang="en-US" sz="900" dirty="0">
                <a:solidFill>
                  <a:schemeClr val="bg2"/>
                </a:solidFill>
                <a:latin typeface="+mn-ea"/>
                <a:ea typeface="+mn-ea"/>
                <a:cs typeface="Meiryo UI" pitchFamily="50" charset="-128"/>
              </a:rPr>
              <a:t>出典や</a:t>
            </a:r>
            <a:r>
              <a:rPr lang="en-US" altLang="ja-JP" sz="900" dirty="0">
                <a:solidFill>
                  <a:schemeClr val="bg2"/>
                </a:solidFill>
                <a:latin typeface="+mn-ea"/>
                <a:ea typeface="+mn-ea"/>
                <a:cs typeface="Meiryo UI" pitchFamily="50" charset="-128"/>
              </a:rPr>
              <a:t>URL</a:t>
            </a:r>
            <a:r>
              <a:rPr lang="ja-JP" altLang="en-US" sz="900" dirty="0">
                <a:solidFill>
                  <a:schemeClr val="bg2"/>
                </a:solidFill>
                <a:latin typeface="+mn-ea"/>
                <a:ea typeface="+mn-ea"/>
                <a:cs typeface="Meiryo UI" pitchFamily="50" charset="-128"/>
              </a:rPr>
              <a:t>の記載がある図表等については</a:t>
            </a:r>
            <a:r>
              <a:rPr lang="ja-JP" altLang="en-US" sz="900" dirty="0" smtClean="0">
                <a:solidFill>
                  <a:schemeClr val="bg2"/>
                </a:solidFill>
                <a:latin typeface="+mn-ea"/>
                <a:ea typeface="+mn-ea"/>
                <a:cs typeface="Meiryo UI" pitchFamily="50" charset="-128"/>
              </a:rPr>
              <a:t>、著作権法</a:t>
            </a:r>
            <a:r>
              <a:rPr lang="ja-JP" altLang="en-US" sz="900" dirty="0">
                <a:solidFill>
                  <a:schemeClr val="bg2"/>
                </a:solidFill>
                <a:latin typeface="+mn-ea"/>
                <a:ea typeface="+mn-ea"/>
                <a:cs typeface="Meiryo UI" pitchFamily="50" charset="-128"/>
              </a:rPr>
              <a:t>に基づいてご利用ください。</a:t>
            </a: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aseline="0">
                <a:solidFill>
                  <a:schemeClr val="bg2">
                    <a:lumMod val="75000"/>
                    <a:lumOff val="25000"/>
                  </a:schemeClr>
                </a:solidFill>
                <a:latin typeface="Calibri" pitchFamily="34" charset="0"/>
              </a:defRPr>
            </a:lvl1pPr>
          </a:lstStyle>
          <a:p>
            <a:r>
              <a:rPr lang="ja-JP" altLang="en-US" smtClean="0"/>
              <a:t>マスター タイトルの書式設定</a:t>
            </a:r>
            <a:endParaRPr lang="ja-JP" altLang="en-US" dirty="0"/>
          </a:p>
        </p:txBody>
      </p:sp>
      <p:sp>
        <p:nvSpPr>
          <p:cNvPr id="3" name="コンテンツ プレースホルダ 2"/>
          <p:cNvSpPr>
            <a:spLocks noGrp="1"/>
          </p:cNvSpPr>
          <p:nvPr>
            <p:ph idx="1"/>
          </p:nvPr>
        </p:nvSpPr>
        <p:spPr/>
        <p:txBody>
          <a:bodyPr anchor="t" anchorCtr="0"/>
          <a:lstStyle>
            <a:lvl1pPr>
              <a:defRPr sz="2100"/>
            </a:lvl1pPr>
            <a:lvl2pPr>
              <a:defRPr sz="1800"/>
            </a:lvl2pPr>
            <a:lvl3pPr>
              <a:defRPr sz="1500"/>
            </a:lvl3pPr>
            <a:lvl4pPr>
              <a:defRPr sz="1300"/>
            </a:lvl4pPr>
            <a:lvl5pPr>
              <a:defRPr sz="1200"/>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Rectangle 5"/>
          <p:cNvSpPr>
            <a:spLocks noGrp="1" noChangeArrowheads="1"/>
          </p:cNvSpPr>
          <p:nvPr>
            <p:ph type="sldNum" sz="quarter" idx="10"/>
          </p:nvPr>
        </p:nvSpPr>
        <p:spPr>
          <a:ln/>
        </p:spPr>
        <p:txBody>
          <a:bodyPr/>
          <a:lstStyle>
            <a:lvl1pPr>
              <a:defRPr/>
            </a:lvl1pPr>
          </a:lstStyle>
          <a:p>
            <a:fld id="{19168A96-8FC6-49A7-AAFF-8891F4FD4FE2}"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2112708" y="2225443"/>
            <a:ext cx="7090465" cy="1913424"/>
          </a:xfrm>
        </p:spPr>
        <p:txBody>
          <a:bodyPr/>
          <a:lstStyle>
            <a:lvl1pPr algn="l">
              <a:defRPr sz="4400" b="1" cap="none">
                <a:solidFill>
                  <a:schemeClr val="bg2">
                    <a:lumMod val="75000"/>
                    <a:lumOff val="25000"/>
                  </a:schemeClr>
                </a:solidFill>
                <a:latin typeface="メイリオ" panose="020B0604030504040204" pitchFamily="50" charset="-128"/>
                <a:ea typeface="メイリオ" panose="020B0604030504040204" pitchFamily="50" charset="-128"/>
              </a:defRPr>
            </a:lvl1pPr>
          </a:lstStyle>
          <a:p>
            <a:r>
              <a:rPr lang="ja-JP" altLang="en-US" smtClean="0"/>
              <a:t>マスター タイトルの書式設定</a:t>
            </a:r>
            <a:endParaRPr lang="ja-JP" altLang="en-US" dirty="0"/>
          </a:p>
        </p:txBody>
      </p:sp>
      <p:sp>
        <p:nvSpPr>
          <p:cNvPr id="3" name="テキスト プレースホルダ 2"/>
          <p:cNvSpPr>
            <a:spLocks noGrp="1"/>
          </p:cNvSpPr>
          <p:nvPr>
            <p:ph type="body" idx="1"/>
          </p:nvPr>
        </p:nvSpPr>
        <p:spPr>
          <a:xfrm>
            <a:off x="2112708" y="4431965"/>
            <a:ext cx="7090465" cy="1501093"/>
          </a:xfrm>
        </p:spPr>
        <p:txBody>
          <a:bodyPr/>
          <a:lstStyle>
            <a:lvl1pPr marL="0" indent="0" algn="l">
              <a:buNone/>
              <a:defRPr sz="2600">
                <a:solidFill>
                  <a:schemeClr val="bg2">
                    <a:lumMod val="75000"/>
                    <a:lumOff val="25000"/>
                  </a:schemeClr>
                </a:solidFill>
                <a:latin typeface="メイリオ" panose="020B0604030504040204" pitchFamily="50" charset="-128"/>
                <a:ea typeface="メイリオ" panose="020B0604030504040204" pitchFamily="50" charset="-128"/>
              </a:defRPr>
            </a:lvl1pPr>
            <a:lvl2pPr marL="336271" indent="0">
              <a:buNone/>
              <a:defRPr sz="1300"/>
            </a:lvl2pPr>
            <a:lvl3pPr marL="672541" indent="0">
              <a:buNone/>
              <a:defRPr sz="1200"/>
            </a:lvl3pPr>
            <a:lvl4pPr marL="1008812" indent="0">
              <a:buNone/>
              <a:defRPr sz="1000"/>
            </a:lvl4pPr>
            <a:lvl5pPr marL="1345082" indent="0">
              <a:buNone/>
              <a:defRPr sz="1000"/>
            </a:lvl5pPr>
            <a:lvl6pPr marL="1681353" indent="0">
              <a:buNone/>
              <a:defRPr sz="1000"/>
            </a:lvl6pPr>
            <a:lvl7pPr marL="2017624" indent="0">
              <a:buNone/>
              <a:defRPr sz="1000"/>
            </a:lvl7pPr>
            <a:lvl8pPr marL="2353894" indent="0">
              <a:buNone/>
              <a:defRPr sz="1000"/>
            </a:lvl8pPr>
            <a:lvl9pPr marL="2690165" indent="0">
              <a:buNone/>
              <a:defRPr sz="1000"/>
            </a:lvl9pPr>
          </a:lstStyle>
          <a:p>
            <a:pPr lvl="0"/>
            <a:r>
              <a:rPr lang="ja-JP" altLang="en-US" smtClean="0"/>
              <a:t>マスター テキストの書式設定</a:t>
            </a:r>
          </a:p>
        </p:txBody>
      </p:sp>
      <p:sp>
        <p:nvSpPr>
          <p:cNvPr id="4" name="Rectangle 5"/>
          <p:cNvSpPr>
            <a:spLocks noGrp="1" noChangeArrowheads="1"/>
          </p:cNvSpPr>
          <p:nvPr>
            <p:ph type="sldNum" sz="quarter" idx="10"/>
          </p:nvPr>
        </p:nvSpPr>
        <p:spPr>
          <a:ln/>
        </p:spPr>
        <p:txBody>
          <a:bodyPr/>
          <a:lstStyle>
            <a:lvl1pPr>
              <a:defRPr/>
            </a:lvl1pPr>
          </a:lstStyle>
          <a:p>
            <a:fld id="{32A7F7E3-2EA5-4E0E-99DF-9D27F789031C}" type="slidenum">
              <a:rPr lang="ja-JP" altLang="en-US"/>
              <a:pPr/>
              <a:t>‹#›</a:t>
            </a:fld>
            <a:endParaRPr lang="en-US" altLang="ja-JP"/>
          </a:p>
        </p:txBody>
      </p:sp>
      <p:sp>
        <p:nvSpPr>
          <p:cNvPr id="5" name="正方形/長方形 4"/>
          <p:cNvSpPr/>
          <p:nvPr userDrawn="1"/>
        </p:nvSpPr>
        <p:spPr bwMode="auto">
          <a:xfrm>
            <a:off x="0" y="0"/>
            <a:ext cx="9906000" cy="1128884"/>
          </a:xfrm>
          <a:prstGeom prst="rect">
            <a:avLst/>
          </a:prstGeom>
          <a:solidFill>
            <a:srgbClr val="FFFFFF"/>
          </a:solidFill>
          <a:ln w="38100" cap="sq" cmpd="sng" algn="ctr">
            <a:solidFill>
              <a:schemeClr val="tx1"/>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1" name="正方形/長方形 10"/>
          <p:cNvSpPr/>
          <p:nvPr userDrawn="1"/>
        </p:nvSpPr>
        <p:spPr bwMode="auto">
          <a:xfrm>
            <a:off x="1752600" y="2198705"/>
            <a:ext cx="154210" cy="3744895"/>
          </a:xfrm>
          <a:prstGeom prst="rect">
            <a:avLst/>
          </a:prstGeom>
          <a:solidFill>
            <a:schemeClr val="accent2"/>
          </a:solidFill>
          <a:ln w="38100" cap="sq" cmpd="sng" algn="ctr">
            <a:solidFill>
              <a:schemeClr val="accent2"/>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_横">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51414" y="1322775"/>
            <a:ext cx="4515242"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コンテンツ プレースホルダ 3"/>
          <p:cNvSpPr>
            <a:spLocks noGrp="1"/>
          </p:cNvSpPr>
          <p:nvPr>
            <p:ph sz="half" idx="2"/>
          </p:nvPr>
        </p:nvSpPr>
        <p:spPr>
          <a:xfrm>
            <a:off x="4982586" y="1322775"/>
            <a:ext cx="4515243"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_縦">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15789" y="1143000"/>
            <a:ext cx="9183247" cy="2514600"/>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15789" y="3810001"/>
            <a:ext cx="9182040" cy="2601128"/>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5"/>
          <p:cNvSpPr>
            <a:spLocks noGrp="1" noChangeArrowheads="1"/>
          </p:cNvSpPr>
          <p:nvPr>
            <p:ph type="sldNum" sz="quarter" idx="10"/>
          </p:nvPr>
        </p:nvSpPr>
        <p:spPr>
          <a:ln/>
        </p:spPr>
        <p:txBody>
          <a:bodyPr/>
          <a:lstStyle>
            <a:lvl1pPr>
              <a:defRPr/>
            </a:lvl1pPr>
          </a:lstStyle>
          <a:p>
            <a:fld id="{889EB0C9-E24B-463D-BB62-FF98DEA61778}"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fld id="{93D94DB2-09C9-4810-9F23-4FAAE8E978D7}"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最後のページ">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fld id="{4AB2DD74-10E0-4AB2-B6D0-27B412D7252C}" type="slidenum">
              <a:rPr lang="ja-JP" altLang="en-US" smtClean="0"/>
              <a:pPr/>
              <a:t>‹#›</a:t>
            </a:fld>
            <a:endParaRPr lang="en-US" altLang="ja-JP"/>
          </a:p>
        </p:txBody>
      </p:sp>
      <p:pic>
        <p:nvPicPr>
          <p:cNvPr id="4"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794531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4697" y="169366"/>
            <a:ext cx="9134339" cy="585081"/>
          </a:xfrm>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351414" y="1272626"/>
            <a:ext cx="4515242" cy="5138501"/>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982586" y="1272626"/>
            <a:ext cx="4515243" cy="24572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982586" y="3930482"/>
            <a:ext cx="4515243" cy="2480645"/>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5"/>
          <p:cNvSpPr>
            <a:spLocks noGrp="1" noChangeArrowheads="1"/>
          </p:cNvSpPr>
          <p:nvPr>
            <p:ph type="sldNum" sz="quarter" idx="10"/>
          </p:nvPr>
        </p:nvSpPr>
        <p:spPr>
          <a:ln/>
        </p:spPr>
        <p:txBody>
          <a:bodyPr/>
          <a:lstStyle>
            <a:lvl1pPr>
              <a:defRPr/>
            </a:lvl1pPr>
          </a:lstStyle>
          <a:p>
            <a:fld id="{A6652962-3989-4FF4-990D-68B87D3CA273}"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913871" name="Rectangle 15"/>
          <p:cNvSpPr>
            <a:spLocks noChangeArrowheads="1"/>
          </p:cNvSpPr>
          <p:nvPr/>
        </p:nvSpPr>
        <p:spPr bwMode="auto">
          <a:xfrm>
            <a:off x="0" y="1"/>
            <a:ext cx="9906000" cy="228599"/>
          </a:xfrm>
          <a:prstGeom prst="rect">
            <a:avLst/>
          </a:prstGeom>
          <a:solidFill>
            <a:schemeClr val="accent2"/>
          </a:solidFill>
          <a:ln>
            <a:solidFill>
              <a:schemeClr val="accent2"/>
            </a:solidFill>
            <a:headEnd type="none" w="sm" len="sm"/>
            <a:tailEnd type="none" w="sm" len="sm"/>
          </a:ln>
          <a:effectLst/>
        </p:spPr>
        <p:style>
          <a:lnRef idx="1">
            <a:schemeClr val="accent3"/>
          </a:lnRef>
          <a:fillRef idx="3">
            <a:schemeClr val="accent3"/>
          </a:fillRef>
          <a:effectRef idx="2">
            <a:schemeClr val="accent3"/>
          </a:effectRef>
          <a:fontRef idx="minor">
            <a:schemeClr val="lt1"/>
          </a:fontRef>
        </p:style>
        <p:txBody>
          <a:bodyPr wrap="none" lIns="67254" tIns="33627" rIns="67254" bIns="33627" anchor="ctr"/>
          <a:lstStyle/>
          <a:p>
            <a:pPr algn="r">
              <a:defRPr/>
            </a:pPr>
            <a:r>
              <a:rPr lang="ja-JP" altLang="en-US" sz="1200" b="1" i="0" dirty="0" smtClean="0">
                <a:latin typeface="メイリオ"/>
                <a:ea typeface="メイリオ"/>
                <a:cs typeface="メイリオ"/>
              </a:rPr>
              <a:t>オープン＆ビッグデータ活用・地方創生推進機構</a:t>
            </a:r>
            <a:endParaRPr lang="en-US" altLang="ja-JP" sz="1200" b="1" i="0" dirty="0">
              <a:latin typeface="メイリオ"/>
              <a:ea typeface="メイリオ"/>
              <a:cs typeface="メイリオ"/>
            </a:endParaRPr>
          </a:p>
        </p:txBody>
      </p:sp>
      <p:sp>
        <p:nvSpPr>
          <p:cNvPr id="1913859" name="Line 3"/>
          <p:cNvSpPr>
            <a:spLocks noChangeShapeType="1"/>
          </p:cNvSpPr>
          <p:nvPr/>
        </p:nvSpPr>
        <p:spPr bwMode="auto">
          <a:xfrm>
            <a:off x="0" y="6576804"/>
            <a:ext cx="9906000" cy="0"/>
          </a:xfrm>
          <a:prstGeom prst="line">
            <a:avLst/>
          </a:prstGeom>
          <a:noFill/>
          <a:ln w="12700" cap="sq" cmpd="sng" algn="ctr">
            <a:solidFill>
              <a:srgbClr val="404040"/>
            </a:solidFill>
            <a:prstDash val="solid"/>
            <a:round/>
            <a:headEnd type="none" w="sm" len="sm"/>
            <a:tailEnd type="none" w="sm" len="sm"/>
          </a:ln>
          <a:effectLst/>
        </p:spPr>
        <p:txBody>
          <a:bodyPr wrap="none" lIns="67254" tIns="33627" rIns="67254" bIns="33627" anchor="ctr"/>
          <a:lstStyle/>
          <a:p>
            <a:pPr>
              <a:defRPr/>
            </a:pPr>
            <a:endParaRPr lang="ja-JP" altLang="en-US"/>
          </a:p>
        </p:txBody>
      </p:sp>
      <p:sp>
        <p:nvSpPr>
          <p:cNvPr id="1028" name="Rectangle 4"/>
          <p:cNvSpPr>
            <a:spLocks noGrp="1" noChangeArrowheads="1"/>
          </p:cNvSpPr>
          <p:nvPr>
            <p:ph type="body" idx="1"/>
          </p:nvPr>
        </p:nvSpPr>
        <p:spPr bwMode="auto">
          <a:xfrm>
            <a:off x="351414" y="1143000"/>
            <a:ext cx="9146415" cy="5268127"/>
          </a:xfrm>
          <a:prstGeom prst="rect">
            <a:avLst/>
          </a:prstGeom>
          <a:noFill/>
          <a:ln w="9525">
            <a:noFill/>
            <a:miter lim="800000"/>
            <a:headEnd/>
            <a:tailEnd/>
          </a:ln>
        </p:spPr>
        <p:txBody>
          <a:bodyPr vert="horz" wrap="square" lIns="0" tIns="33622" rIns="0" bIns="33622" numCol="1" anchor="t" anchorCtr="0" compatLnSpc="1">
            <a:prstTxWarp prst="textNoShape">
              <a:avLst/>
            </a:prstTxWarp>
            <a:normAutofit/>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913861" name="Rectangle 5"/>
          <p:cNvSpPr>
            <a:spLocks noGrp="1" noChangeArrowheads="1"/>
          </p:cNvSpPr>
          <p:nvPr>
            <p:ph type="sldNum" sz="quarter" idx="4"/>
          </p:nvPr>
        </p:nvSpPr>
        <p:spPr bwMode="auto">
          <a:xfrm>
            <a:off x="9499036" y="6602804"/>
            <a:ext cx="406964" cy="255197"/>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lgn="r">
              <a:defRPr kumimoji="1" sz="1100">
                <a:solidFill>
                  <a:srgbClr val="336699"/>
                </a:solidFill>
                <a:latin typeface="Arial" charset="0"/>
                <a:ea typeface="굴림" pitchFamily="34" charset="-127"/>
              </a:defRPr>
            </a:lvl1pPr>
          </a:lstStyle>
          <a:p>
            <a:fld id="{4AB2DD74-10E0-4AB2-B6D0-27B412D7252C}" type="slidenum">
              <a:rPr lang="ja-JP" altLang="en-US" smtClean="0"/>
              <a:pPr/>
              <a:t>‹#›</a:t>
            </a:fld>
            <a:endParaRPr lang="en-US" altLang="ja-JP"/>
          </a:p>
        </p:txBody>
      </p:sp>
      <p:sp>
        <p:nvSpPr>
          <p:cNvPr id="1030" name="Rectangle 6"/>
          <p:cNvSpPr>
            <a:spLocks noGrp="1" noChangeArrowheads="1"/>
          </p:cNvSpPr>
          <p:nvPr>
            <p:ph type="title"/>
          </p:nvPr>
        </p:nvSpPr>
        <p:spPr bwMode="auto">
          <a:xfrm>
            <a:off x="387642" y="304800"/>
            <a:ext cx="9134339" cy="581715"/>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p>
            <a:pPr lvl="0"/>
            <a:r>
              <a:rPr lang="ja-JP" altLang="en-US" dirty="0" smtClean="0"/>
              <a:t>マスタ タイトルの書式設定</a:t>
            </a:r>
          </a:p>
        </p:txBody>
      </p:sp>
      <p:sp>
        <p:nvSpPr>
          <p:cNvPr id="1913873" name="Text Box 17"/>
          <p:cNvSpPr txBox="1">
            <a:spLocks noChangeArrowheads="1"/>
          </p:cNvSpPr>
          <p:nvPr/>
        </p:nvSpPr>
        <p:spPr bwMode="auto">
          <a:xfrm>
            <a:off x="252420" y="6638448"/>
            <a:ext cx="5767171" cy="221799"/>
          </a:xfrm>
          <a:prstGeom prst="rect">
            <a:avLst/>
          </a:prstGeom>
          <a:noFill/>
          <a:ln w="12700" cap="sq">
            <a:noFill/>
            <a:miter lim="800000"/>
            <a:headEnd type="none" w="sm" len="sm"/>
            <a:tailEnd type="none" w="sm" len="sm"/>
          </a:ln>
          <a:effectLst/>
        </p:spPr>
        <p:txBody>
          <a:bodyPr wrap="none" lIns="67254" tIns="33627" rIns="67254" bIns="33627">
            <a:spAutoFit/>
          </a:bodyPr>
          <a:lstStyle/>
          <a:p>
            <a:pPr algn="l">
              <a:defRPr/>
            </a:pPr>
            <a:r>
              <a:rPr lang="en-US" altLang="ja-JP" sz="1000" b="1" smtClean="0">
                <a:solidFill>
                  <a:srgbClr val="353535"/>
                </a:solidFill>
                <a:latin typeface="Arial" charset="0"/>
              </a:rPr>
              <a:t>© 2015 </a:t>
            </a:r>
            <a:r>
              <a:rPr lang="en-US" altLang="ja-JP" sz="1000" b="1" dirty="0" smtClean="0">
                <a:solidFill>
                  <a:srgbClr val="353535"/>
                </a:solidFill>
                <a:latin typeface="Arial" charset="0"/>
              </a:rPr>
              <a:t>Vitalizing Local </a:t>
            </a:r>
            <a:r>
              <a:rPr lang="en-US" altLang="ja-JP" sz="1000" b="1" smtClean="0">
                <a:solidFill>
                  <a:srgbClr val="353535"/>
                </a:solidFill>
                <a:latin typeface="Arial" charset="0"/>
              </a:rPr>
              <a:t>Economy organization by open Data &amp; big </a:t>
            </a:r>
            <a:r>
              <a:rPr lang="en-US" altLang="ja-JP" sz="1000" b="1" dirty="0" smtClean="0">
                <a:solidFill>
                  <a:srgbClr val="353535"/>
                </a:solidFill>
                <a:latin typeface="Arial" charset="0"/>
              </a:rPr>
              <a:t>D</a:t>
            </a:r>
            <a:r>
              <a:rPr lang="en-US" altLang="ja-JP" sz="1000" b="1" smtClean="0">
                <a:solidFill>
                  <a:srgbClr val="353535"/>
                </a:solidFill>
                <a:latin typeface="Arial" charset="0"/>
              </a:rPr>
              <a:t>ata</a:t>
            </a:r>
            <a:r>
              <a:rPr lang="en-US" altLang="ja-JP" sz="1000" b="1" baseline="0" dirty="0" smtClean="0">
                <a:solidFill>
                  <a:srgbClr val="353535"/>
                </a:solidFill>
                <a:latin typeface="Arial" charset="0"/>
              </a:rPr>
              <a:t>.</a:t>
            </a:r>
            <a:r>
              <a:rPr lang="en-US" altLang="ja-JP" sz="1000" b="1" dirty="0" smtClean="0">
                <a:solidFill>
                  <a:srgbClr val="353535"/>
                </a:solidFill>
                <a:latin typeface="Arial" charset="0"/>
              </a:rPr>
              <a:t> </a:t>
            </a:r>
            <a:r>
              <a:rPr lang="en-US" altLang="ja-JP" sz="1000" b="1" dirty="0">
                <a:solidFill>
                  <a:srgbClr val="353535"/>
                </a:solidFill>
                <a:latin typeface="Arial" charset="0"/>
              </a:rPr>
              <a:t>All Rights Reserved.</a:t>
            </a:r>
          </a:p>
        </p:txBody>
      </p:sp>
      <p:sp>
        <p:nvSpPr>
          <p:cNvPr id="9" name="Line 3"/>
          <p:cNvSpPr>
            <a:spLocks noChangeShapeType="1"/>
          </p:cNvSpPr>
          <p:nvPr/>
        </p:nvSpPr>
        <p:spPr bwMode="auto">
          <a:xfrm>
            <a:off x="0" y="990600"/>
            <a:ext cx="9906000" cy="0"/>
          </a:xfrm>
          <a:prstGeom prst="line">
            <a:avLst/>
          </a:prstGeom>
          <a:noFill/>
          <a:ln w="12700" cap="sq" cmpd="sng" algn="ctr">
            <a:solidFill>
              <a:schemeClr val="bg2">
                <a:lumMod val="75000"/>
                <a:lumOff val="25000"/>
              </a:schemeClr>
            </a:solidFill>
            <a:prstDash val="solid"/>
            <a:round/>
            <a:headEnd type="none" w="sm" len="sm"/>
            <a:tailEnd type="none" w="sm" len="sm"/>
          </a:ln>
          <a:effectLst/>
        </p:spPr>
        <p:txBody>
          <a:bodyPr wrap="none" lIns="67254" tIns="33627" rIns="67254" bIns="33627" anchor="ctr"/>
          <a:lstStyle/>
          <a:p>
            <a:pPr>
              <a:defRPr/>
            </a:pPr>
            <a:endParaRPr lang="ja-JP" altLang="en-US"/>
          </a:p>
        </p:txBody>
      </p:sp>
    </p:spTree>
  </p:cSld>
  <p:clrMap bg1="dk2" tx1="lt1" bg2="dk1" tx2="lt2" accent1="accent1" accent2="accent2" accent3="accent3" accent4="accent4" accent5="accent5" accent6="accent6" hlink="hlink" folHlink="folHlink"/>
  <p:sldLayoutIdLst>
    <p:sldLayoutId id="2147483688" r:id="rId1"/>
    <p:sldLayoutId id="2147483672" r:id="rId2"/>
    <p:sldLayoutId id="2147483673" r:id="rId3"/>
    <p:sldLayoutId id="2147483674" r:id="rId4"/>
    <p:sldLayoutId id="2147483689" r:id="rId5"/>
    <p:sldLayoutId id="2147483676" r:id="rId6"/>
    <p:sldLayoutId id="2147483677" r:id="rId7"/>
    <p:sldLayoutId id="2147483706" r:id="rId8"/>
    <p:sldLayoutId id="2147483684" r:id="rId9"/>
  </p:sldLayoutIdLst>
  <p:timing>
    <p:tnLst>
      <p:par>
        <p:cTn id="1" dur="indefinite" restart="never" nodeType="tmRoot"/>
      </p:par>
    </p:tnLst>
  </p:timing>
  <p:hf hdr="0" ftr="0" dt="0"/>
  <p:txStyles>
    <p:titleStyle>
      <a:lvl1pPr algn="l" defTabSz="972616" rtl="0" eaLnBrk="1" fontAlgn="base" hangingPunct="1">
        <a:spcBef>
          <a:spcPct val="0"/>
        </a:spcBef>
        <a:spcAft>
          <a:spcPct val="0"/>
        </a:spcAft>
        <a:defRPr kumimoji="1" sz="2600" b="1" baseline="0">
          <a:solidFill>
            <a:schemeClr val="bg2">
              <a:lumMod val="75000"/>
              <a:lumOff val="25000"/>
            </a:schemeClr>
          </a:solidFill>
          <a:latin typeface="メイリオ" panose="020B0604030504040204" pitchFamily="50" charset="-128"/>
          <a:ea typeface="メイリオ" panose="020B0604030504040204" pitchFamily="50" charset="-128"/>
          <a:cs typeface="+mj-cs"/>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p:titleStyle>
    <p:bodyStyle>
      <a:lvl1pPr marL="326930" indent="-326930" algn="l" defTabSz="972616" rtl="0" eaLnBrk="1" fontAlgn="base" hangingPunct="1">
        <a:spcBef>
          <a:spcPct val="50000"/>
        </a:spcBef>
        <a:spcAft>
          <a:spcPct val="0"/>
        </a:spcAft>
        <a:buClr>
          <a:schemeClr val="accent2"/>
        </a:buClr>
        <a:buFont typeface="平成明朝" pitchFamily="17" charset="-128"/>
        <a:buChar char="■"/>
        <a:tabLst>
          <a:tab pos="775291" algn="l"/>
        </a:tabLst>
        <a:defRPr kumimoji="1" sz="2100" b="0" i="0" baseline="0">
          <a:solidFill>
            <a:srgbClr val="464646"/>
          </a:solidFill>
          <a:latin typeface="メイリオ" pitchFamily="50" charset="-128"/>
          <a:ea typeface="メイリオ"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p:bodyStyle>
    <p:otherStyle>
      <a:defPPr>
        <a:defRPr lang="ja-JP"/>
      </a:defPPr>
      <a:lvl1pPr marL="0" algn="l" defTabSz="672541" rtl="0" eaLnBrk="1" latinLnBrk="0" hangingPunct="1">
        <a:defRPr kumimoji="1" sz="1300" kern="1200">
          <a:solidFill>
            <a:schemeClr val="tx1"/>
          </a:solidFill>
          <a:latin typeface="+mn-lt"/>
          <a:ea typeface="+mn-ea"/>
          <a:cs typeface="+mn-cs"/>
        </a:defRPr>
      </a:lvl1pPr>
      <a:lvl2pPr marL="336271" algn="l" defTabSz="672541" rtl="0" eaLnBrk="1" latinLnBrk="0" hangingPunct="1">
        <a:defRPr kumimoji="1" sz="1300" kern="1200">
          <a:solidFill>
            <a:schemeClr val="tx1"/>
          </a:solidFill>
          <a:latin typeface="+mn-lt"/>
          <a:ea typeface="+mn-ea"/>
          <a:cs typeface="+mn-cs"/>
        </a:defRPr>
      </a:lvl2pPr>
      <a:lvl3pPr marL="672541" algn="l" defTabSz="672541" rtl="0" eaLnBrk="1" latinLnBrk="0" hangingPunct="1">
        <a:defRPr kumimoji="1" sz="1300" kern="1200">
          <a:solidFill>
            <a:schemeClr val="tx1"/>
          </a:solidFill>
          <a:latin typeface="+mn-lt"/>
          <a:ea typeface="+mn-ea"/>
          <a:cs typeface="+mn-cs"/>
        </a:defRPr>
      </a:lvl3pPr>
      <a:lvl4pPr marL="1008812" algn="l" defTabSz="672541" rtl="0" eaLnBrk="1" latinLnBrk="0" hangingPunct="1">
        <a:defRPr kumimoji="1" sz="1300" kern="1200">
          <a:solidFill>
            <a:schemeClr val="tx1"/>
          </a:solidFill>
          <a:latin typeface="+mn-lt"/>
          <a:ea typeface="+mn-ea"/>
          <a:cs typeface="+mn-cs"/>
        </a:defRPr>
      </a:lvl4pPr>
      <a:lvl5pPr marL="1345082" algn="l" defTabSz="672541" rtl="0" eaLnBrk="1" latinLnBrk="0" hangingPunct="1">
        <a:defRPr kumimoji="1" sz="1300" kern="1200">
          <a:solidFill>
            <a:schemeClr val="tx1"/>
          </a:solidFill>
          <a:latin typeface="+mn-lt"/>
          <a:ea typeface="+mn-ea"/>
          <a:cs typeface="+mn-cs"/>
        </a:defRPr>
      </a:lvl5pPr>
      <a:lvl6pPr marL="1681353" algn="l" defTabSz="672541" rtl="0" eaLnBrk="1" latinLnBrk="0" hangingPunct="1">
        <a:defRPr kumimoji="1" sz="1300" kern="1200">
          <a:solidFill>
            <a:schemeClr val="tx1"/>
          </a:solidFill>
          <a:latin typeface="+mn-lt"/>
          <a:ea typeface="+mn-ea"/>
          <a:cs typeface="+mn-cs"/>
        </a:defRPr>
      </a:lvl6pPr>
      <a:lvl7pPr marL="2017624" algn="l" defTabSz="672541" rtl="0" eaLnBrk="1" latinLnBrk="0" hangingPunct="1">
        <a:defRPr kumimoji="1" sz="1300" kern="1200">
          <a:solidFill>
            <a:schemeClr val="tx1"/>
          </a:solidFill>
          <a:latin typeface="+mn-lt"/>
          <a:ea typeface="+mn-ea"/>
          <a:cs typeface="+mn-cs"/>
        </a:defRPr>
      </a:lvl7pPr>
      <a:lvl8pPr marL="2353894" algn="l" defTabSz="672541" rtl="0" eaLnBrk="1" latinLnBrk="0" hangingPunct="1">
        <a:defRPr kumimoji="1" sz="1300" kern="1200">
          <a:solidFill>
            <a:schemeClr val="tx1"/>
          </a:solidFill>
          <a:latin typeface="+mn-lt"/>
          <a:ea typeface="+mn-ea"/>
          <a:cs typeface="+mn-cs"/>
        </a:defRPr>
      </a:lvl8pPr>
      <a:lvl9pPr marL="2690165" algn="l" defTabSz="672541" rtl="0" eaLnBrk="1" latinLnBrk="0" hangingPunct="1">
        <a:defRPr kumimoji="1"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3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サブタイトル 1"/>
          <p:cNvSpPr>
            <a:spLocks noGrp="1"/>
          </p:cNvSpPr>
          <p:nvPr>
            <p:ph type="subTitle" sz="quarter" idx="1"/>
          </p:nvPr>
        </p:nvSpPr>
        <p:spPr>
          <a:xfrm>
            <a:off x="2792760" y="5134039"/>
            <a:ext cx="6912767" cy="375677"/>
          </a:xfrm>
        </p:spPr>
        <p:txBody>
          <a:bodyPr/>
          <a:lstStyle/>
          <a:p>
            <a:r>
              <a:rPr lang="en-US" altLang="ja-JP" sz="2000" dirty="0" smtClean="0"/>
              <a:t>2015.03.30</a:t>
            </a:r>
          </a:p>
        </p:txBody>
      </p:sp>
      <p:sp>
        <p:nvSpPr>
          <p:cNvPr id="3" name="タイトル 2"/>
          <p:cNvSpPr>
            <a:spLocks noGrp="1"/>
          </p:cNvSpPr>
          <p:nvPr>
            <p:ph type="ctrTitle" sz="quarter"/>
          </p:nvPr>
        </p:nvSpPr>
        <p:spPr>
          <a:xfrm>
            <a:off x="2792760" y="3074229"/>
            <a:ext cx="6912767" cy="498788"/>
          </a:xfrm>
        </p:spPr>
        <p:txBody>
          <a:bodyPr/>
          <a:lstStyle/>
          <a:p>
            <a:r>
              <a:rPr lang="ja-JP" altLang="en-US" sz="2800" dirty="0" smtClean="0">
                <a:latin typeface="メイリオ" pitchFamily="50" charset="-128"/>
                <a:ea typeface="メイリオ" pitchFamily="50" charset="-128"/>
                <a:cs typeface="メイリオ" pitchFamily="50" charset="-128"/>
              </a:rPr>
              <a:t>データガバナンス委員会報告書（素案）</a:t>
            </a:r>
            <a:endParaRPr lang="ja-JP" altLang="en-US" sz="2800" dirty="0">
              <a:latin typeface="メイリオ" pitchFamily="50" charset="-128"/>
              <a:ea typeface="メイリオ" pitchFamily="50" charset="-128"/>
              <a:cs typeface="メイリオ" pitchFamily="50" charset="-128"/>
            </a:endParaRPr>
          </a:p>
        </p:txBody>
      </p:sp>
      <p:sp>
        <p:nvSpPr>
          <p:cNvPr id="4" name="テキスト プレースホルダー 3"/>
          <p:cNvSpPr>
            <a:spLocks noGrp="1"/>
          </p:cNvSpPr>
          <p:nvPr>
            <p:ph type="body" sz="quarter" idx="10"/>
          </p:nvPr>
        </p:nvSpPr>
        <p:spPr/>
        <p:txBody>
          <a:bodyPr>
            <a:normAutofit lnSpcReduction="10000"/>
          </a:bodyPr>
          <a:lstStyle/>
          <a:p>
            <a:r>
              <a:rPr kumimoji="1" lang="ja-JP" altLang="en-US" dirty="0" smtClean="0"/>
              <a:t>平成</a:t>
            </a:r>
            <a:r>
              <a:rPr kumimoji="1" lang="en-US" altLang="ja-JP" dirty="0" smtClean="0"/>
              <a:t>26</a:t>
            </a:r>
            <a:r>
              <a:rPr kumimoji="1" lang="ja-JP" altLang="en-US" dirty="0" smtClean="0"/>
              <a:t>年度　第</a:t>
            </a:r>
            <a:r>
              <a:rPr kumimoji="1" lang="en-US" altLang="ja-JP" dirty="0" smtClean="0"/>
              <a:t>4</a:t>
            </a:r>
            <a:r>
              <a:rPr kumimoji="1" lang="ja-JP" altLang="en-US" dirty="0" smtClean="0"/>
              <a:t>回データガバナンス委員会</a:t>
            </a:r>
            <a:endParaRPr kumimoji="1" lang="ja-JP" altLang="en-US" dirty="0"/>
          </a:p>
        </p:txBody>
      </p:sp>
      <p:sp>
        <p:nvSpPr>
          <p:cNvPr id="8" name="テキスト プレースホルダー 7"/>
          <p:cNvSpPr>
            <a:spLocks noGrp="1"/>
          </p:cNvSpPr>
          <p:nvPr>
            <p:ph type="body" sz="quarter" idx="11"/>
          </p:nvPr>
        </p:nvSpPr>
        <p:spPr/>
        <p:txBody>
          <a:bodyPr lIns="36000" rIns="36000" anchor="ctr" anchorCtr="0">
            <a:normAutofit/>
          </a:bodyPr>
          <a:lstStyle/>
          <a:p>
            <a:r>
              <a:rPr kumimoji="1" lang="ja-JP" altLang="en-US" dirty="0" smtClean="0"/>
              <a:t>資料２</a:t>
            </a:r>
            <a:endParaRPr kumimoji="1" lang="ja-JP" altLang="en-US" dirty="0"/>
          </a:p>
        </p:txBody>
      </p:sp>
      <p:pic>
        <p:nvPicPr>
          <p:cNvPr id="1026" name="Picture 2" descr="本法人の設立が承認されました。"/>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69606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オープンデータを促進する法制度について</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情報公開法は現時点においてオープンデータを促進する法案とは言えない</a:t>
            </a:r>
            <a:endParaRPr kumimoji="1" lang="en-US" altLang="ja-JP" dirty="0" smtClean="0"/>
          </a:p>
          <a:p>
            <a:pPr lvl="1"/>
            <a:r>
              <a:rPr lang="ja-JP" altLang="en-US" dirty="0" smtClean="0"/>
              <a:t>開示された情報を二次利用することについては定めがなく、行うことが可能</a:t>
            </a:r>
            <a:endParaRPr lang="en-US" altLang="ja-JP" dirty="0" smtClean="0"/>
          </a:p>
          <a:p>
            <a:pPr lvl="1"/>
            <a:r>
              <a:rPr lang="ja-JP" altLang="en-US" dirty="0" smtClean="0"/>
              <a:t>ただし、著作権等をオーバーライドするものでは無いため、別途許諾を得る必要が生じる可能性がある。</a:t>
            </a:r>
            <a:endParaRPr lang="en-US" altLang="ja-JP" dirty="0" smtClean="0"/>
          </a:p>
          <a:p>
            <a:pPr lvl="1"/>
            <a:r>
              <a:rPr lang="ja-JP" altLang="en-US" dirty="0" smtClean="0"/>
              <a:t>開示された情報の組み合わせによっては、個人情報に当たる可能性が生じる。</a:t>
            </a:r>
            <a:endParaRPr lang="en-US" altLang="ja-JP" dirty="0" smtClean="0"/>
          </a:p>
          <a:p>
            <a:pPr lvl="1"/>
            <a:endParaRPr lang="en-US" altLang="ja-JP" dirty="0"/>
          </a:p>
          <a:p>
            <a:r>
              <a:rPr kumimoji="1" lang="ja-JP" altLang="en-US" dirty="0" smtClean="0"/>
              <a:t>オープンデータとしての利用を阻害する法律については、規制緩和を求めていく必要がある</a:t>
            </a:r>
            <a:endParaRPr kumimoji="1" lang="en-US" altLang="ja-JP" dirty="0" smtClean="0"/>
          </a:p>
          <a:p>
            <a:pPr lvl="1"/>
            <a:r>
              <a:rPr kumimoji="1" lang="ja-JP" altLang="en-US" dirty="0" smtClean="0"/>
              <a:t>必要な規制もあるため、何から規制緩和を求めていくか検討が必要</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10</a:t>
            </a:fld>
            <a:endParaRPr lang="en-US" altLang="ja-JP"/>
          </a:p>
        </p:txBody>
      </p:sp>
    </p:spTree>
    <p:extLst>
      <p:ext uri="{BB962C8B-B14F-4D97-AF65-F5344CB8AC3E}">
        <p14:creationId xmlns:p14="http://schemas.microsoft.com/office/powerpoint/2010/main" val="1194331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2400" dirty="0" smtClean="0"/>
              <a:t>参考：公開を促進する情報公開条例</a:t>
            </a:r>
            <a:endParaRPr kumimoji="1" lang="ja-JP" altLang="en-US" sz="2400" dirty="0"/>
          </a:p>
        </p:txBody>
      </p:sp>
      <p:sp>
        <p:nvSpPr>
          <p:cNvPr id="3" name="コンテンツ プレースホルダー 2"/>
          <p:cNvSpPr>
            <a:spLocks noGrp="1"/>
          </p:cNvSpPr>
          <p:nvPr>
            <p:ph idx="1"/>
          </p:nvPr>
        </p:nvSpPr>
        <p:spPr/>
        <p:txBody>
          <a:bodyPr>
            <a:normAutofit fontScale="77500" lnSpcReduction="20000"/>
          </a:bodyPr>
          <a:lstStyle/>
          <a:p>
            <a:pPr marL="360000" indent="-342900">
              <a:lnSpc>
                <a:spcPct val="150000"/>
              </a:lnSpc>
              <a:buFont typeface="Wingdings" panose="05000000000000000000" pitchFamily="2" charset="2"/>
              <a:buChar char="l"/>
            </a:pPr>
            <a:r>
              <a:rPr lang="ja-JP" altLang="en-US" dirty="0"/>
              <a:t>オープンデータ化を義務づけているわけではないが、手続をすることなく</a:t>
            </a:r>
            <a:r>
              <a:rPr lang="ja-JP" altLang="en-US" dirty="0" smtClean="0"/>
              <a:t>提供を可能にすることで、情報公開を促進する制度として、神奈川県の情報公開条例がある。（公開を促進するが、二次利用が可能になると明記されているわけではないため、オープンデータとまでは言えない。）</a:t>
            </a:r>
            <a:endParaRPr lang="en-US" altLang="ja-JP" dirty="0"/>
          </a:p>
          <a:p>
            <a:pPr marL="956995" lvl="3" indent="-342900">
              <a:lnSpc>
                <a:spcPct val="150000"/>
              </a:lnSpc>
              <a:buFont typeface="Wingdings" panose="05000000000000000000" pitchFamily="2" charset="2"/>
              <a:buChar char="l"/>
            </a:pPr>
            <a:endParaRPr lang="en-US" altLang="ja-JP" dirty="0" smtClean="0"/>
          </a:p>
          <a:p>
            <a:pPr marL="360000" indent="-342900">
              <a:lnSpc>
                <a:spcPct val="150000"/>
              </a:lnSpc>
              <a:buFont typeface="Wingdings" panose="05000000000000000000" pitchFamily="2" charset="2"/>
              <a:buChar char="l"/>
            </a:pPr>
            <a:r>
              <a:rPr lang="ja-JP" altLang="en-US" dirty="0" smtClean="0"/>
              <a:t>参考</a:t>
            </a:r>
            <a:r>
              <a:rPr lang="ja-JP" altLang="en-US" dirty="0"/>
              <a:t>：神奈川県情報公開条例</a:t>
            </a:r>
            <a:endParaRPr lang="en-US" altLang="ja-JP" dirty="0"/>
          </a:p>
          <a:p>
            <a:pPr marL="296500" lvl="1" indent="0">
              <a:lnSpc>
                <a:spcPct val="120000"/>
              </a:lnSpc>
              <a:buNone/>
            </a:pPr>
            <a:r>
              <a:rPr lang="ja-JP" altLang="en-US" dirty="0"/>
              <a:t>（情報の提供）</a:t>
            </a:r>
          </a:p>
          <a:p>
            <a:pPr marL="296500" lvl="1" indent="0">
              <a:lnSpc>
                <a:spcPct val="120000"/>
              </a:lnSpc>
              <a:buNone/>
            </a:pPr>
            <a:r>
              <a:rPr lang="ja-JP" altLang="en-US" dirty="0"/>
              <a:t>第</a:t>
            </a:r>
            <a:r>
              <a:rPr lang="en-US" altLang="ja-JP" dirty="0"/>
              <a:t>23</a:t>
            </a:r>
            <a:r>
              <a:rPr lang="ja-JP" altLang="en-US" dirty="0"/>
              <a:t>条   実施機関は、前条に規定するもののほか、県政に関する情報を、多様な媒体の活用等により、県民に積極的に提供するよう努めるとともに、県民の求めに応じ、当該情報を迅速かつ簡易な手続により提供するよう努めなければならない。</a:t>
            </a:r>
          </a:p>
          <a:p>
            <a:pPr marL="817200" lvl="1" indent="-342900">
              <a:lnSpc>
                <a:spcPct val="120000"/>
              </a:lnSpc>
              <a:buFont typeface="Wingdings" panose="05000000000000000000" pitchFamily="2" charset="2"/>
              <a:buChar char="l"/>
            </a:pPr>
            <a:endParaRPr lang="en-US" altLang="ja-JP" dirty="0"/>
          </a:p>
          <a:p>
            <a:pPr marL="296500" lvl="1" indent="0">
              <a:lnSpc>
                <a:spcPct val="120000"/>
              </a:lnSpc>
              <a:buNone/>
            </a:pPr>
            <a:r>
              <a:rPr lang="en-US" altLang="ja-JP" dirty="0"/>
              <a:t>23</a:t>
            </a:r>
            <a:r>
              <a:rPr lang="ja-JP" altLang="en-US" dirty="0"/>
              <a:t>条の情報提供に関する要綱</a:t>
            </a:r>
          </a:p>
          <a:p>
            <a:pPr marL="296500" lvl="1" indent="0">
              <a:lnSpc>
                <a:spcPct val="120000"/>
              </a:lnSpc>
              <a:buNone/>
            </a:pPr>
            <a:r>
              <a:rPr lang="ja-JP" altLang="en-US" dirty="0"/>
              <a:t>（対象文書）</a:t>
            </a:r>
          </a:p>
          <a:p>
            <a:pPr marL="296500" lvl="1" indent="0">
              <a:lnSpc>
                <a:spcPct val="120000"/>
              </a:lnSpc>
              <a:buNone/>
            </a:pPr>
            <a:r>
              <a:rPr lang="ja-JP" altLang="en-US" dirty="0"/>
              <a:t>第３条 </a:t>
            </a:r>
            <a:r>
              <a:rPr lang="ja-JP" altLang="en-US" u="sng" dirty="0">
                <a:solidFill>
                  <a:srgbClr val="FF0000"/>
                </a:solidFill>
              </a:rPr>
              <a:t>公開請求の手続によることなく</a:t>
            </a:r>
            <a:r>
              <a:rPr lang="ja-JP" altLang="en-US" dirty="0"/>
              <a:t>、情報提供できる行政文書</a:t>
            </a:r>
            <a:r>
              <a:rPr lang="en-US" altLang="ja-JP" dirty="0"/>
              <a:t>…</a:t>
            </a:r>
          </a:p>
          <a:p>
            <a:pPr marL="296500" lvl="1" indent="0">
              <a:lnSpc>
                <a:spcPct val="120000"/>
              </a:lnSpc>
              <a:buNone/>
            </a:pPr>
            <a:r>
              <a:rPr lang="en-US" altLang="ja-JP" dirty="0" smtClean="0"/>
              <a:t>(</a:t>
            </a:r>
            <a:r>
              <a:rPr lang="en-US" altLang="ja-JP" dirty="0"/>
              <a:t>1) </a:t>
            </a:r>
            <a:r>
              <a:rPr lang="ja-JP" altLang="en-US" u="sng" dirty="0"/>
              <a:t>過去に公開請求があり全部を公開した行政文書で、求めを受けた時点</a:t>
            </a:r>
            <a:r>
              <a:rPr lang="ja-JP" altLang="en-US" u="sng" dirty="0" smtClean="0"/>
              <a:t>において</a:t>
            </a:r>
            <a:r>
              <a:rPr lang="ja-JP" altLang="en-US" u="sng" dirty="0"/>
              <a:t>も明らかに判断が</a:t>
            </a:r>
            <a:r>
              <a:rPr lang="ja-JP" altLang="en-US" u="sng" dirty="0" smtClean="0"/>
              <a:t>変　</a:t>
            </a:r>
            <a:r>
              <a:rPr lang="en-US" altLang="ja-JP" dirty="0" smtClean="0"/>
              <a:t>	</a:t>
            </a:r>
            <a:r>
              <a:rPr lang="ja-JP" altLang="en-US" u="sng" dirty="0" smtClean="0"/>
              <a:t>わらない</a:t>
            </a:r>
            <a:r>
              <a:rPr lang="ja-JP" altLang="en-US" u="sng" dirty="0"/>
              <a:t>もの</a:t>
            </a:r>
          </a:p>
          <a:p>
            <a:pPr marL="296500" lvl="1" indent="0">
              <a:lnSpc>
                <a:spcPct val="120000"/>
              </a:lnSpc>
              <a:buNone/>
            </a:pPr>
            <a:r>
              <a:rPr lang="en-US" altLang="ja-JP" dirty="0" smtClean="0"/>
              <a:t>(</a:t>
            </a:r>
            <a:r>
              <a:rPr lang="en-US" altLang="ja-JP" dirty="0"/>
              <a:t>2) </a:t>
            </a:r>
            <a:r>
              <a:rPr lang="ja-JP" altLang="en-US" dirty="0"/>
              <a:t>既に公表されている情報のみが記載されている行政文書</a:t>
            </a:r>
          </a:p>
          <a:p>
            <a:pPr marL="296500" lvl="1" indent="0">
              <a:lnSpc>
                <a:spcPct val="120000"/>
              </a:lnSpc>
              <a:buNone/>
            </a:pPr>
            <a:r>
              <a:rPr lang="en-US" altLang="ja-JP" dirty="0" smtClean="0"/>
              <a:t>(</a:t>
            </a:r>
            <a:r>
              <a:rPr lang="en-US" altLang="ja-JP" dirty="0"/>
              <a:t>3) </a:t>
            </a:r>
            <a:r>
              <a:rPr lang="ja-JP" altLang="en-US" dirty="0"/>
              <a:t>その他条例第５条各号に規定する非公開情報が含まれていないことが</a:t>
            </a:r>
            <a:r>
              <a:rPr lang="ja-JP" altLang="en-US" dirty="0" smtClean="0"/>
              <a:t>明らかな</a:t>
            </a:r>
            <a:r>
              <a:rPr lang="ja-JP" altLang="en-US" dirty="0"/>
              <a:t>行政文書</a:t>
            </a:r>
            <a:endParaRPr lang="en-US" altLang="ja-JP" dirty="0"/>
          </a:p>
          <a:p>
            <a:pPr marL="360000" indent="-342900">
              <a:lnSpc>
                <a:spcPct val="120000"/>
              </a:lnSpc>
              <a:buFont typeface="Wingdings" panose="05000000000000000000" pitchFamily="2" charset="2"/>
              <a:buChar char="l"/>
            </a:pPr>
            <a:endParaRPr lang="en-US" altLang="ja-JP"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11</a:t>
            </a:fld>
            <a:endParaRPr lang="en-US" altLang="ja-JP"/>
          </a:p>
        </p:txBody>
      </p:sp>
    </p:spTree>
    <p:extLst>
      <p:ext uri="{BB962C8B-B14F-4D97-AF65-F5344CB8AC3E}">
        <p14:creationId xmlns:p14="http://schemas.microsoft.com/office/powerpoint/2010/main" val="13710123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2400" dirty="0" smtClean="0"/>
              <a:t>参考：諸外国</a:t>
            </a:r>
            <a:r>
              <a:rPr lang="ja-JP" altLang="en-US" sz="2400" dirty="0"/>
              <a:t>におけるオープンデータ政策</a:t>
            </a:r>
            <a:r>
              <a:rPr lang="ja-JP" altLang="en-US" sz="2400" dirty="0" smtClean="0"/>
              <a:t>と関連法制度</a:t>
            </a:r>
            <a:endParaRPr kumimoji="1" lang="ja-JP" altLang="en-US" sz="2400" dirty="0"/>
          </a:p>
        </p:txBody>
      </p:sp>
      <p:sp>
        <p:nvSpPr>
          <p:cNvPr id="3" name="コンテンツ プレースホルダー 2"/>
          <p:cNvSpPr>
            <a:spLocks noGrp="1"/>
          </p:cNvSpPr>
          <p:nvPr>
            <p:ph idx="1"/>
          </p:nvPr>
        </p:nvSpPr>
        <p:spPr/>
        <p:txBody>
          <a:bodyPr>
            <a:normAutofit fontScale="92500" lnSpcReduction="10000"/>
          </a:bodyPr>
          <a:lstStyle/>
          <a:p>
            <a:pPr marL="360000" indent="-342900">
              <a:lnSpc>
                <a:spcPct val="150000"/>
              </a:lnSpc>
              <a:buFont typeface="Wingdings" panose="05000000000000000000" pitchFamily="2" charset="2"/>
              <a:buChar char="l"/>
            </a:pPr>
            <a:r>
              <a:rPr lang="ja-JP" altLang="en-US" dirty="0" smtClean="0">
                <a:solidFill>
                  <a:schemeClr val="bg2"/>
                </a:solidFill>
              </a:rPr>
              <a:t>諸外国の法制度において、オープンデータと関連法制度が結びつけられている例について検討を実施した。</a:t>
            </a:r>
            <a:endParaRPr lang="en-US" altLang="ja-JP" dirty="0" smtClean="0">
              <a:solidFill>
                <a:schemeClr val="bg2"/>
              </a:solidFill>
            </a:endParaRPr>
          </a:p>
          <a:p>
            <a:pPr marL="566470" lvl="1" indent="-342900">
              <a:lnSpc>
                <a:spcPct val="150000"/>
              </a:lnSpc>
              <a:buFont typeface="Wingdings" panose="05000000000000000000" pitchFamily="2" charset="2"/>
              <a:buChar char="l"/>
            </a:pPr>
            <a:r>
              <a:rPr lang="ja-JP" altLang="en-US" dirty="0" smtClean="0">
                <a:solidFill>
                  <a:schemeClr val="bg2"/>
                </a:solidFill>
              </a:rPr>
              <a:t>情報公開法との関係性が深いとされることから、主として情報公開法を対象とする。</a:t>
            </a:r>
            <a:endParaRPr lang="en-US" altLang="ja-JP" dirty="0" smtClean="0">
              <a:solidFill>
                <a:schemeClr val="bg2"/>
              </a:solidFill>
            </a:endParaRPr>
          </a:p>
          <a:p>
            <a:pPr marL="360000" indent="-342900">
              <a:lnSpc>
                <a:spcPct val="150000"/>
              </a:lnSpc>
              <a:buFont typeface="Wingdings" panose="05000000000000000000" pitchFamily="2" charset="2"/>
              <a:buChar char="l"/>
            </a:pPr>
            <a:r>
              <a:rPr lang="ja-JP" altLang="en-US" dirty="0" smtClean="0">
                <a:solidFill>
                  <a:schemeClr val="bg2"/>
                </a:solidFill>
              </a:rPr>
              <a:t>情報</a:t>
            </a:r>
            <a:r>
              <a:rPr lang="ja-JP" altLang="en-US" dirty="0">
                <a:solidFill>
                  <a:schemeClr val="bg2"/>
                </a:solidFill>
              </a:rPr>
              <a:t>公開法において以下の</a:t>
            </a:r>
            <a:r>
              <a:rPr lang="en-US" altLang="ja-JP" dirty="0">
                <a:solidFill>
                  <a:schemeClr val="bg2"/>
                </a:solidFill>
              </a:rPr>
              <a:t>3</a:t>
            </a:r>
            <a:r>
              <a:rPr lang="ja-JP" altLang="en-US" dirty="0">
                <a:solidFill>
                  <a:schemeClr val="bg2"/>
                </a:solidFill>
              </a:rPr>
              <a:t>点を満たしている場合、情報公開法とオープンデータ政策は密接に関連していると考えられる。</a:t>
            </a:r>
            <a:endParaRPr lang="en-US" altLang="ja-JP" dirty="0">
              <a:solidFill>
                <a:schemeClr val="bg2"/>
              </a:solidFill>
            </a:endParaRPr>
          </a:p>
          <a:p>
            <a:pPr marL="817200" lvl="1" indent="-342900">
              <a:lnSpc>
                <a:spcPct val="150000"/>
              </a:lnSpc>
              <a:buFont typeface="+mj-lt"/>
              <a:buAutoNum type="arabicPeriod"/>
            </a:pPr>
            <a:r>
              <a:rPr lang="ja-JP" altLang="en-US" dirty="0">
                <a:solidFill>
                  <a:schemeClr val="bg2"/>
                </a:solidFill>
              </a:rPr>
              <a:t>電子媒体での情報公開を義務づけているか</a:t>
            </a:r>
            <a:endParaRPr lang="en-US" altLang="ja-JP" dirty="0">
              <a:solidFill>
                <a:schemeClr val="bg2"/>
              </a:solidFill>
            </a:endParaRPr>
          </a:p>
          <a:p>
            <a:pPr marL="817200" lvl="1" indent="-342900">
              <a:lnSpc>
                <a:spcPct val="150000"/>
              </a:lnSpc>
              <a:buFont typeface="+mj-lt"/>
              <a:buAutoNum type="arabicPeriod"/>
            </a:pPr>
            <a:r>
              <a:rPr lang="ja-JP" altLang="en-US" dirty="0">
                <a:solidFill>
                  <a:schemeClr val="bg2"/>
                </a:solidFill>
              </a:rPr>
              <a:t>情報公開で入手した情報の二次利用を可能にしているか</a:t>
            </a:r>
            <a:endParaRPr lang="en-US" altLang="ja-JP" dirty="0">
              <a:solidFill>
                <a:schemeClr val="bg2"/>
              </a:solidFill>
            </a:endParaRPr>
          </a:p>
          <a:p>
            <a:pPr marL="817200" lvl="1" indent="-342900">
              <a:lnSpc>
                <a:spcPct val="150000"/>
              </a:lnSpc>
              <a:buFont typeface="+mj-lt"/>
              <a:buAutoNum type="arabicPeriod"/>
            </a:pPr>
            <a:r>
              <a:rPr lang="ja-JP" altLang="en-US" dirty="0">
                <a:solidFill>
                  <a:schemeClr val="bg2"/>
                </a:solidFill>
              </a:rPr>
              <a:t>情報公開の開示請求が行われた文書は、自動的に公開状態におかれるか。</a:t>
            </a:r>
            <a:endParaRPr lang="en-US" altLang="ja-JP" dirty="0">
              <a:solidFill>
                <a:schemeClr val="bg2"/>
              </a:solidFill>
            </a:endParaRPr>
          </a:p>
          <a:p>
            <a:pPr marL="474300" lvl="1" indent="0">
              <a:lnSpc>
                <a:spcPct val="150000"/>
              </a:lnSpc>
              <a:buNone/>
            </a:pPr>
            <a:r>
              <a:rPr lang="ja-JP" altLang="en-US" dirty="0" smtClean="0">
                <a:solidFill>
                  <a:schemeClr val="bg2"/>
                </a:solidFill>
              </a:rPr>
              <a:t>⇒これらを満たすと、電子媒体（機械可読）で二次利用が可能な文書が開示される。</a:t>
            </a:r>
            <a:endParaRPr lang="en-US" altLang="ja-JP" dirty="0" smtClean="0">
              <a:solidFill>
                <a:schemeClr val="bg2"/>
              </a:solidFill>
            </a:endParaRPr>
          </a:p>
          <a:p>
            <a:pPr marL="474300" lvl="1" indent="0">
              <a:lnSpc>
                <a:spcPct val="150000"/>
              </a:lnSpc>
              <a:buNone/>
            </a:pPr>
            <a:r>
              <a:rPr lang="ja-JP" altLang="en-US" dirty="0" smtClean="0">
                <a:solidFill>
                  <a:schemeClr val="bg2"/>
                </a:solidFill>
              </a:rPr>
              <a:t>　また一度開示されるとフリーアクセスが可能になるので、オープンデータと言える。</a:t>
            </a:r>
            <a:endParaRPr lang="en-US" altLang="ja-JP" dirty="0">
              <a:solidFill>
                <a:schemeClr val="bg2"/>
              </a:solidFill>
            </a:endParaRPr>
          </a:p>
          <a:p>
            <a:pPr marL="360000" indent="-342900">
              <a:lnSpc>
                <a:spcPct val="150000"/>
              </a:lnSpc>
              <a:buFont typeface="Wingdings" panose="05000000000000000000" pitchFamily="2" charset="2"/>
              <a:buChar char="l"/>
            </a:pPr>
            <a:r>
              <a:rPr lang="ja-JP" altLang="en-US" dirty="0">
                <a:solidFill>
                  <a:schemeClr val="bg2"/>
                </a:solidFill>
              </a:rPr>
              <a:t>米国の情報公開法と英国の情報公開法において、上記事項を調査。</a:t>
            </a:r>
            <a:endParaRPr lang="en-US" altLang="ja-JP" dirty="0">
              <a:solidFill>
                <a:schemeClr val="bg2"/>
              </a:solidFill>
            </a:endParaRPr>
          </a:p>
          <a:p>
            <a:pPr marL="817200" lvl="1" indent="-342900">
              <a:lnSpc>
                <a:spcPct val="150000"/>
              </a:lnSpc>
              <a:buFont typeface="+mj-lt"/>
              <a:buAutoNum type="arabicPeriod"/>
            </a:pPr>
            <a:endParaRPr lang="en-US" altLang="ja-JP" dirty="0">
              <a:solidFill>
                <a:schemeClr val="bg2"/>
              </a:solidFill>
            </a:endParaRPr>
          </a:p>
          <a:p>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12</a:t>
            </a:fld>
            <a:endParaRPr lang="en-US" altLang="ja-JP"/>
          </a:p>
        </p:txBody>
      </p:sp>
    </p:spTree>
    <p:extLst>
      <p:ext uri="{BB962C8B-B14F-4D97-AF65-F5344CB8AC3E}">
        <p14:creationId xmlns:p14="http://schemas.microsoft.com/office/powerpoint/2010/main" val="41773227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272480" y="1052736"/>
            <a:ext cx="9433048" cy="1728192"/>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l"/>
            <a:endParaRPr kumimoji="1" lang="ja-JP" altLang="en-US" sz="900" dirty="0"/>
          </a:p>
        </p:txBody>
      </p:sp>
      <p:sp>
        <p:nvSpPr>
          <p:cNvPr id="2" name="タイトル 1"/>
          <p:cNvSpPr>
            <a:spLocks noGrp="1"/>
          </p:cNvSpPr>
          <p:nvPr>
            <p:ph type="title"/>
          </p:nvPr>
        </p:nvSpPr>
        <p:spPr/>
        <p:txBody>
          <a:bodyPr/>
          <a:lstStyle/>
          <a:p>
            <a:r>
              <a:rPr lang="ja-JP" altLang="en-US" sz="2400" dirty="0" smtClean="0"/>
              <a:t>参考：米国に</a:t>
            </a:r>
            <a:r>
              <a:rPr lang="ja-JP" altLang="en-US" sz="2400" dirty="0"/>
              <a:t>おけるオープンデータ政策と情報公開法</a:t>
            </a:r>
            <a:endParaRPr kumimoji="1" lang="ja-JP" altLang="en-US" dirty="0"/>
          </a:p>
        </p:txBody>
      </p:sp>
      <p:sp>
        <p:nvSpPr>
          <p:cNvPr id="3" name="コンテンツ プレースホルダー 2"/>
          <p:cNvSpPr>
            <a:spLocks noGrp="1"/>
          </p:cNvSpPr>
          <p:nvPr>
            <p:ph idx="1"/>
          </p:nvPr>
        </p:nvSpPr>
        <p:spPr/>
        <p:txBody>
          <a:bodyPr>
            <a:normAutofit/>
          </a:bodyPr>
          <a:lstStyle/>
          <a:p>
            <a:pPr marL="360000" indent="-342900">
              <a:buFont typeface="Wingdings" panose="05000000000000000000" pitchFamily="2" charset="2"/>
              <a:buChar char="n"/>
            </a:pPr>
            <a:r>
              <a:rPr lang="ja-JP" altLang="en-US" sz="1400" dirty="0"/>
              <a:t>米国においては、情報公開法によって電子媒体での提供に努力義務が課せられており、開示された情報は自由に利用することができる。</a:t>
            </a:r>
            <a:endParaRPr lang="en-US" altLang="ja-JP" sz="1400" dirty="0"/>
          </a:p>
          <a:p>
            <a:pPr marL="360000" indent="-342900">
              <a:buFont typeface="Wingdings" panose="05000000000000000000" pitchFamily="2" charset="2"/>
              <a:buChar char="n"/>
            </a:pPr>
            <a:r>
              <a:rPr lang="ja-JP" altLang="en-US" sz="1400" dirty="0"/>
              <a:t>また情報公開法では、情報公開法に基づく請求でコピーが提供された内容について、電子的にアクセス可能にすることを求めている。</a:t>
            </a:r>
            <a:endParaRPr lang="en-US" altLang="ja-JP" sz="1400" dirty="0"/>
          </a:p>
          <a:p>
            <a:pPr marL="360000" indent="-342900">
              <a:buFont typeface="Wingdings" panose="05000000000000000000" pitchFamily="2" charset="2"/>
              <a:buChar char="n"/>
            </a:pPr>
            <a:r>
              <a:rPr lang="ja-JP" altLang="en-US" sz="1400" dirty="0"/>
              <a:t>そのため、情報公開法とオープンデータが密接に関連している。ただし、情報公開法はオープンデータ政策が始まる前からこの条項であったことから、</a:t>
            </a:r>
            <a:r>
              <a:rPr lang="ja-JP" altLang="en-US" sz="1400" u="sng" dirty="0"/>
              <a:t>オープンデータをきっかけとして改正されたわけではない</a:t>
            </a:r>
            <a:r>
              <a:rPr lang="ja-JP" altLang="en-US" sz="1400" dirty="0" smtClean="0"/>
              <a:t>。</a:t>
            </a:r>
            <a:endParaRPr lang="en-US" altLang="ja-JP" sz="1400"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13</a:t>
            </a:fld>
            <a:endParaRPr lang="en-US" altLang="ja-JP"/>
          </a:p>
        </p:txBody>
      </p:sp>
      <p:graphicFrame>
        <p:nvGraphicFramePr>
          <p:cNvPr id="8" name="表 7"/>
          <p:cNvGraphicFramePr>
            <a:graphicFrameLocks noGrp="1"/>
          </p:cNvGraphicFramePr>
          <p:nvPr>
            <p:extLst/>
          </p:nvPr>
        </p:nvGraphicFramePr>
        <p:xfrm>
          <a:off x="272480" y="2996952"/>
          <a:ext cx="9433048" cy="3550119"/>
        </p:xfrm>
        <a:graphic>
          <a:graphicData uri="http://schemas.openxmlformats.org/drawingml/2006/table">
            <a:tbl>
              <a:tblPr firstRow="1" bandRow="1">
                <a:tableStyleId>{21E4AEA4-8DFA-4A89-87EB-49C32662AFE0}</a:tableStyleId>
              </a:tblPr>
              <a:tblGrid>
                <a:gridCol w="2376264"/>
                <a:gridCol w="7056784"/>
              </a:tblGrid>
              <a:tr h="313117">
                <a:tc>
                  <a:txBody>
                    <a:bodyPr/>
                    <a:lstStyle/>
                    <a:p>
                      <a:r>
                        <a:rPr kumimoji="1" lang="ja-JP" altLang="en-US" sz="1600" dirty="0" smtClean="0"/>
                        <a:t>調査事項</a:t>
                      </a:r>
                      <a:endParaRPr kumimoji="1" lang="ja-JP" altLang="en-US" sz="1600" dirty="0"/>
                    </a:p>
                  </a:txBody>
                  <a:tcPr marL="99060" marR="99060" anchor="ctr"/>
                </a:tc>
                <a:tc>
                  <a:txBody>
                    <a:bodyPr/>
                    <a:lstStyle/>
                    <a:p>
                      <a:r>
                        <a:rPr kumimoji="1" lang="ja-JP" altLang="en-US" sz="1600" dirty="0" smtClean="0"/>
                        <a:t>関係する法律等</a:t>
                      </a:r>
                      <a:endParaRPr kumimoji="1" lang="ja-JP" altLang="en-US" sz="1600" dirty="0"/>
                    </a:p>
                  </a:txBody>
                  <a:tcPr marL="99060" marR="99060" anchor="ctr"/>
                </a:tc>
              </a:tr>
              <a:tr h="768560">
                <a:tc>
                  <a:txBody>
                    <a:bodyPr/>
                    <a:lstStyle/>
                    <a:p>
                      <a:r>
                        <a:rPr kumimoji="1" lang="ja-JP" altLang="en-US" sz="1600" dirty="0" smtClean="0"/>
                        <a:t>電子媒体での情報公開を義務づけているか</a:t>
                      </a:r>
                    </a:p>
                  </a:txBody>
                  <a:tcPr marL="99060" marR="99060" anchor="ctr"/>
                </a:tc>
                <a:tc>
                  <a:txBody>
                    <a:bodyPr/>
                    <a:lstStyle/>
                    <a:p>
                      <a:pPr marL="0" indent="0">
                        <a:buFont typeface="Arial" panose="020B0604020202020204" pitchFamily="34" charset="0"/>
                        <a:buNone/>
                      </a:pPr>
                      <a:r>
                        <a:rPr kumimoji="1" lang="en-US" altLang="ja-JP" sz="1600" dirty="0" smtClean="0"/>
                        <a:t>Freedom</a:t>
                      </a:r>
                      <a:r>
                        <a:rPr kumimoji="1" lang="en-US" altLang="ja-JP" sz="1600" baseline="0" dirty="0" smtClean="0"/>
                        <a:t> of Information Act (FOIA) section 552(a)(3)(B)(C)</a:t>
                      </a:r>
                    </a:p>
                    <a:p>
                      <a:pPr marL="285750" indent="-285750">
                        <a:buFont typeface="Arial" panose="020B0604020202020204" pitchFamily="34" charset="0"/>
                        <a:buChar char="•"/>
                      </a:pPr>
                      <a:r>
                        <a:rPr kumimoji="1" lang="ja-JP" altLang="en-US" sz="1600" dirty="0" smtClean="0"/>
                        <a:t>電子媒体を含め、情報開示請求者の希望する形式で政府機関が情報を提供する努力義務を課している（ただし</a:t>
                      </a:r>
                      <a:r>
                        <a:rPr kumimoji="1" lang="en-US" altLang="ja-JP" sz="1600" dirty="0" smtClean="0"/>
                        <a:t>open format</a:t>
                      </a:r>
                      <a:r>
                        <a:rPr kumimoji="1" lang="ja-JP" altLang="en-US" sz="1600" dirty="0" smtClean="0"/>
                        <a:t>という文言はない）。</a:t>
                      </a:r>
                      <a:endParaRPr kumimoji="1" lang="ja-JP" altLang="en-US" sz="1600" dirty="0"/>
                    </a:p>
                  </a:txBody>
                  <a:tcPr marL="99060" marR="99060" anchor="ctr"/>
                </a:tc>
              </a:tr>
              <a:tr h="1325079">
                <a:tc>
                  <a:txBody>
                    <a:bodyPr/>
                    <a:lstStyle/>
                    <a:p>
                      <a:r>
                        <a:rPr kumimoji="1" lang="ja-JP" altLang="en-US" sz="1600" dirty="0" smtClean="0"/>
                        <a:t>情報公開で入手した情報の二次利用を可能にしているか</a:t>
                      </a:r>
                    </a:p>
                  </a:txBody>
                  <a:tcPr marL="99060" marR="99060" anchor="ctr"/>
                </a:tc>
                <a:tc>
                  <a:txBody>
                    <a:bodyPr/>
                    <a:lstStyle/>
                    <a:p>
                      <a:pPr marL="0" indent="0">
                        <a:buFont typeface="Arial" panose="020B0604020202020204" pitchFamily="34" charset="0"/>
                        <a:buNone/>
                      </a:pPr>
                      <a:r>
                        <a:rPr kumimoji="1" lang="ja-JP" altLang="en-US" sz="1600" dirty="0" smtClean="0"/>
                        <a:t>連邦著作権法第</a:t>
                      </a:r>
                      <a:r>
                        <a:rPr kumimoji="1" lang="en-US" altLang="ja-JP" sz="1600" dirty="0" smtClean="0"/>
                        <a:t>105</a:t>
                      </a:r>
                      <a:r>
                        <a:rPr kumimoji="1" lang="ja-JP" altLang="en-US" sz="1600" dirty="0" smtClean="0"/>
                        <a:t>条</a:t>
                      </a:r>
                      <a:endParaRPr kumimoji="1" lang="en-US" altLang="ja-JP" sz="1600" dirty="0" smtClean="0"/>
                    </a:p>
                    <a:p>
                      <a:pPr marL="285750" indent="-285750">
                        <a:buFont typeface="Arial" panose="020B0604020202020204" pitchFamily="34" charset="0"/>
                        <a:buChar char="•"/>
                      </a:pPr>
                      <a:r>
                        <a:rPr kumimoji="1" lang="ja-JP" altLang="en-US" sz="1600" dirty="0" smtClean="0"/>
                        <a:t>米国では政府著作物に原則として著作権が生じないため、二次利用を制限できない。</a:t>
                      </a:r>
                      <a:endParaRPr kumimoji="1" lang="en-US" altLang="ja-JP" sz="1600" dirty="0" smtClean="0"/>
                    </a:p>
                    <a:p>
                      <a:pPr marL="0" indent="0">
                        <a:buFont typeface="Arial" panose="020B0604020202020204" pitchFamily="34" charset="0"/>
                        <a:buNone/>
                      </a:pPr>
                      <a:r>
                        <a:rPr kumimoji="1" lang="en-US" altLang="ja-JP" sz="1600" dirty="0" smtClean="0"/>
                        <a:t> FOIA</a:t>
                      </a:r>
                    </a:p>
                    <a:p>
                      <a:pPr marL="285750" indent="-285750">
                        <a:buFont typeface="Arial" panose="020B0604020202020204" pitchFamily="34" charset="0"/>
                        <a:buChar char="•"/>
                      </a:pPr>
                      <a:r>
                        <a:rPr kumimoji="1" lang="ja-JP" altLang="en-US" sz="1600" dirty="0" smtClean="0"/>
                        <a:t>二次利用に関する記載はない。</a:t>
                      </a:r>
                      <a:endParaRPr kumimoji="1" lang="en-US" altLang="ja-JP" sz="1600" dirty="0" smtClean="0"/>
                    </a:p>
                  </a:txBody>
                  <a:tcPr marL="99060" marR="99060" anchor="ctr"/>
                </a:tc>
              </a:tr>
              <a:tr h="839277">
                <a:tc>
                  <a:txBody>
                    <a:bodyPr/>
                    <a:lstStyle/>
                    <a:p>
                      <a:r>
                        <a:rPr kumimoji="1" lang="ja-JP" altLang="en-US" sz="1600" dirty="0" smtClean="0"/>
                        <a:t>情報公開の開示請求が行われた文書は、自動的に公開状態におかれるか。</a:t>
                      </a:r>
                    </a:p>
                  </a:txBody>
                  <a:tcPr marL="99060" marR="99060" anchor="ctr"/>
                </a:tc>
                <a:tc>
                  <a:txBody>
                    <a:bodyPr/>
                    <a:lstStyle/>
                    <a:p>
                      <a:pPr marL="0" indent="0">
                        <a:buFont typeface="Arial" panose="020B0604020202020204" pitchFamily="34" charset="0"/>
                        <a:buNone/>
                      </a:pPr>
                      <a:r>
                        <a:rPr kumimoji="1" lang="en-US" altLang="ja-JP" sz="1600" dirty="0" smtClean="0"/>
                        <a:t>FOIA section 552</a:t>
                      </a:r>
                      <a:r>
                        <a:rPr kumimoji="1" lang="ja-JP" altLang="en-US" sz="1600" baseline="0" dirty="0" smtClean="0"/>
                        <a:t> </a:t>
                      </a:r>
                      <a:r>
                        <a:rPr kumimoji="1" lang="en-US" altLang="ja-JP" sz="1600" baseline="0" dirty="0" smtClean="0"/>
                        <a:t>(a)(2)(E)</a:t>
                      </a:r>
                    </a:p>
                    <a:p>
                      <a:pPr marL="285750" indent="-285750">
                        <a:buFont typeface="Arial" panose="020B0604020202020204" pitchFamily="34" charset="0"/>
                        <a:buChar char="•"/>
                      </a:pPr>
                      <a:r>
                        <a:rPr kumimoji="1" lang="ja-JP" altLang="en-US" sz="1600" dirty="0" smtClean="0"/>
                        <a:t>「公共の閲覧とコピーに供する記録（＝請求の開示対象となった記録）」については、電子的にアクセス可能にしなければならない。</a:t>
                      </a:r>
                      <a:endParaRPr kumimoji="1" lang="ja-JP" altLang="en-US" sz="1600" dirty="0"/>
                    </a:p>
                  </a:txBody>
                  <a:tcPr marL="99060" marR="99060" anchor="ctr"/>
                </a:tc>
              </a:tr>
            </a:tbl>
          </a:graphicData>
        </a:graphic>
      </p:graphicFrame>
    </p:spTree>
    <p:extLst>
      <p:ext uri="{BB962C8B-B14F-4D97-AF65-F5344CB8AC3E}">
        <p14:creationId xmlns:p14="http://schemas.microsoft.com/office/powerpoint/2010/main" val="25013411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272689" y="1050395"/>
            <a:ext cx="9433048" cy="1728192"/>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l"/>
            <a:endParaRPr kumimoji="1" lang="ja-JP" altLang="en-US" sz="900" dirty="0"/>
          </a:p>
        </p:txBody>
      </p:sp>
      <p:sp>
        <p:nvSpPr>
          <p:cNvPr id="2" name="タイトル 1"/>
          <p:cNvSpPr>
            <a:spLocks noGrp="1"/>
          </p:cNvSpPr>
          <p:nvPr>
            <p:ph type="title"/>
          </p:nvPr>
        </p:nvSpPr>
        <p:spPr/>
        <p:txBody>
          <a:bodyPr/>
          <a:lstStyle/>
          <a:p>
            <a:r>
              <a:rPr lang="ja-JP" altLang="en-US" sz="2400" dirty="0" smtClean="0"/>
              <a:t>参考：英国に</a:t>
            </a:r>
            <a:r>
              <a:rPr lang="ja-JP" altLang="en-US" sz="2400" dirty="0"/>
              <a:t>おけるオープンデータ政策と情報公開法</a:t>
            </a:r>
            <a:endParaRPr kumimoji="1" lang="ja-JP" altLang="en-US" dirty="0"/>
          </a:p>
        </p:txBody>
      </p:sp>
      <p:sp>
        <p:nvSpPr>
          <p:cNvPr id="3" name="コンテンツ プレースホルダー 2"/>
          <p:cNvSpPr>
            <a:spLocks noGrp="1"/>
          </p:cNvSpPr>
          <p:nvPr>
            <p:ph idx="1"/>
          </p:nvPr>
        </p:nvSpPr>
        <p:spPr>
          <a:xfrm>
            <a:off x="387642" y="1124744"/>
            <a:ext cx="9146415" cy="5268127"/>
          </a:xfrm>
        </p:spPr>
        <p:txBody>
          <a:bodyPr>
            <a:normAutofit/>
          </a:bodyPr>
          <a:lstStyle/>
          <a:p>
            <a:pPr marL="360000" indent="-342900">
              <a:buFont typeface="Wingdings" panose="05000000000000000000" pitchFamily="2" charset="2"/>
              <a:buChar char="n"/>
            </a:pPr>
            <a:r>
              <a:rPr lang="ja-JP" altLang="en-US" sz="1400" dirty="0" smtClean="0"/>
              <a:t>英国において</a:t>
            </a:r>
            <a:r>
              <a:rPr lang="ja-JP" altLang="en-US" sz="1400" dirty="0"/>
              <a:t>も</a:t>
            </a:r>
            <a:r>
              <a:rPr lang="ja-JP" altLang="en-US" sz="1400" dirty="0" smtClean="0"/>
              <a:t>、米国と同様に情報公開法がオープンデータを支えており、データセットだけでなく他の開示情報についても</a:t>
            </a:r>
            <a:r>
              <a:rPr lang="en-US" altLang="ja-JP" sz="1400" dirty="0" smtClean="0"/>
              <a:t>OGL</a:t>
            </a:r>
            <a:r>
              <a:rPr lang="ja-JP" altLang="en-US" sz="1400" dirty="0" smtClean="0"/>
              <a:t>等を付与することにより可能な限り二次利用可能な電子媒体で提供する義務がある。</a:t>
            </a:r>
            <a:endParaRPr lang="en-US" altLang="ja-JP" sz="1400" dirty="0"/>
          </a:p>
          <a:p>
            <a:pPr marL="360000" indent="-342900">
              <a:buFont typeface="Wingdings" panose="05000000000000000000" pitchFamily="2" charset="2"/>
              <a:buChar char="n"/>
            </a:pPr>
            <a:r>
              <a:rPr lang="ja-JP" altLang="en-US" sz="1400" dirty="0" smtClean="0"/>
              <a:t>開示請求を受けた情報の公開義務はもちろん、</a:t>
            </a:r>
            <a:r>
              <a:rPr lang="ja-JP" altLang="en-US" sz="1400" u="sng" dirty="0" smtClean="0"/>
              <a:t>まだ開示されていない情報についても可能な限り二次利用可能な電子媒体で公開する努力義務</a:t>
            </a:r>
            <a:r>
              <a:rPr lang="ja-JP" altLang="en-US" sz="1400" dirty="0" smtClean="0"/>
              <a:t>がある。</a:t>
            </a:r>
            <a:endParaRPr lang="en-US" altLang="ja-JP" sz="1400" dirty="0" smtClean="0"/>
          </a:p>
          <a:p>
            <a:pPr marL="360000" indent="-342900">
              <a:buFont typeface="Wingdings" panose="05000000000000000000" pitchFamily="2" charset="2"/>
              <a:buChar char="n"/>
            </a:pPr>
            <a:r>
              <a:rPr lang="ja-JP" altLang="en-US" sz="1400" dirty="0" smtClean="0"/>
              <a:t>イギリスの情報公開法は、</a:t>
            </a:r>
            <a:r>
              <a:rPr lang="en-US" altLang="ja-JP" sz="1400" dirty="0"/>
              <a:t>Protection of Freedoms Act </a:t>
            </a:r>
            <a:r>
              <a:rPr lang="en-US" altLang="ja-JP" sz="1400" dirty="0" smtClean="0"/>
              <a:t>2012</a:t>
            </a:r>
            <a:r>
              <a:rPr lang="ja-JP" altLang="en-US" sz="1400" dirty="0" smtClean="0"/>
              <a:t>の成立を受けて、特にデータセットに関して「二次利用可能</a:t>
            </a:r>
            <a:r>
              <a:rPr lang="en-US" altLang="ja-JP" sz="1400" dirty="0" smtClean="0"/>
              <a:t>(capable of “re-use”)</a:t>
            </a:r>
            <a:r>
              <a:rPr lang="ja-JP" altLang="en-US" sz="1400" dirty="0" smtClean="0"/>
              <a:t>」「電子媒体</a:t>
            </a:r>
            <a:r>
              <a:rPr lang="en-US" altLang="ja-JP" sz="1400" dirty="0"/>
              <a:t>(in an electronic </a:t>
            </a:r>
            <a:r>
              <a:rPr lang="en-US" altLang="ja-JP" sz="1400" dirty="0" smtClean="0"/>
              <a:t>form)</a:t>
            </a:r>
            <a:r>
              <a:rPr lang="ja-JP" altLang="en-US" sz="1400" dirty="0" smtClean="0"/>
              <a:t>」での提供義務が規定された。</a:t>
            </a:r>
            <a:endParaRPr lang="en-US" altLang="ja-JP" sz="1400" dirty="0" smtClean="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14</a:t>
            </a:fld>
            <a:endParaRPr lang="en-US" altLang="ja-JP"/>
          </a:p>
        </p:txBody>
      </p:sp>
      <p:graphicFrame>
        <p:nvGraphicFramePr>
          <p:cNvPr id="8" name="表 7"/>
          <p:cNvGraphicFramePr>
            <a:graphicFrameLocks noGrp="1"/>
          </p:cNvGraphicFramePr>
          <p:nvPr>
            <p:extLst/>
          </p:nvPr>
        </p:nvGraphicFramePr>
        <p:xfrm>
          <a:off x="387642" y="2953825"/>
          <a:ext cx="9245878" cy="3439045"/>
        </p:xfrm>
        <a:graphic>
          <a:graphicData uri="http://schemas.openxmlformats.org/drawingml/2006/table">
            <a:tbl>
              <a:tblPr firstRow="1" bandRow="1">
                <a:tableStyleId>{21E4AEA4-8DFA-4A89-87EB-49C32662AFE0}</a:tableStyleId>
              </a:tblPr>
              <a:tblGrid>
                <a:gridCol w="2511577"/>
                <a:gridCol w="6734301"/>
              </a:tblGrid>
              <a:tr h="363854">
                <a:tc>
                  <a:txBody>
                    <a:bodyPr/>
                    <a:lstStyle/>
                    <a:p>
                      <a:r>
                        <a:rPr kumimoji="1" lang="ja-JP" altLang="en-US" sz="1600" dirty="0" smtClean="0"/>
                        <a:t>調査事項</a:t>
                      </a:r>
                      <a:endParaRPr kumimoji="1" lang="ja-JP" altLang="en-US" sz="1600" dirty="0"/>
                    </a:p>
                  </a:txBody>
                  <a:tcPr marL="99060" marR="99060" anchor="ctr"/>
                </a:tc>
                <a:tc>
                  <a:txBody>
                    <a:bodyPr/>
                    <a:lstStyle/>
                    <a:p>
                      <a:r>
                        <a:rPr kumimoji="1" lang="ja-JP" altLang="en-US" sz="1600" dirty="0" smtClean="0"/>
                        <a:t>関係する法律等</a:t>
                      </a:r>
                      <a:endParaRPr kumimoji="1" lang="ja-JP" altLang="en-US" sz="1600" dirty="0"/>
                    </a:p>
                  </a:txBody>
                  <a:tcPr marL="99060" marR="99060" anchor="ctr"/>
                </a:tc>
              </a:tr>
              <a:tr h="956502">
                <a:tc>
                  <a:txBody>
                    <a:bodyPr/>
                    <a:lstStyle/>
                    <a:p>
                      <a:r>
                        <a:rPr kumimoji="1" lang="ja-JP" altLang="en-US" sz="1600" dirty="0" smtClean="0"/>
                        <a:t>電子媒体での情報公開を義務づけているか</a:t>
                      </a:r>
                    </a:p>
                  </a:txBody>
                  <a:tcPr marL="99060" marR="99060" anchor="ctr"/>
                </a:tc>
                <a:tc>
                  <a:txBody>
                    <a:bodyPr/>
                    <a:lstStyle/>
                    <a:p>
                      <a:pPr marL="0" indent="0">
                        <a:buFont typeface="Arial" panose="020B0604020202020204" pitchFamily="34" charset="0"/>
                        <a:buNone/>
                      </a:pPr>
                      <a:r>
                        <a:rPr kumimoji="1" lang="en-US" altLang="ja-JP" sz="1600" baseline="0" dirty="0" smtClean="0"/>
                        <a:t>Freedom of Information Act (FOI)</a:t>
                      </a:r>
                      <a:r>
                        <a:rPr kumimoji="1" lang="ja-JP" altLang="en-US" sz="1600" baseline="0" dirty="0" smtClean="0"/>
                        <a:t> </a:t>
                      </a:r>
                      <a:r>
                        <a:rPr kumimoji="1" lang="en-US" altLang="ja-JP" sz="1600" baseline="0" dirty="0" smtClean="0"/>
                        <a:t>section 11 (1) (1A) (b)</a:t>
                      </a:r>
                    </a:p>
                    <a:p>
                      <a:pPr marL="285750" indent="-285750">
                        <a:buFont typeface="Arial" panose="020B0604020202020204" pitchFamily="34" charset="0"/>
                        <a:buChar char="•"/>
                      </a:pPr>
                      <a:r>
                        <a:rPr kumimoji="1" lang="ja-JP" altLang="en-US" sz="1600" baseline="0" dirty="0" smtClean="0"/>
                        <a:t>請求者が電子媒体での請求を行ったときは、実務的に可能な限り二次利用可能な電子媒体で提供しなければならない。</a:t>
                      </a:r>
                    </a:p>
                  </a:txBody>
                  <a:tcPr marL="99060" marR="99060" anchor="ctr"/>
                </a:tc>
              </a:tr>
              <a:tr h="1046216">
                <a:tc>
                  <a:txBody>
                    <a:bodyPr/>
                    <a:lstStyle/>
                    <a:p>
                      <a:r>
                        <a:rPr kumimoji="1" lang="ja-JP" altLang="en-US" sz="1600" dirty="0" smtClean="0"/>
                        <a:t>情報公開で入手した情報の二次利用を可能にしているか</a:t>
                      </a:r>
                    </a:p>
                  </a:txBody>
                  <a:tcPr marL="99060" marR="99060" anchor="ctr"/>
                </a:tc>
                <a:tc>
                  <a:txBody>
                    <a:bodyPr/>
                    <a:lstStyle/>
                    <a:p>
                      <a:pPr marL="0" indent="0">
                        <a:buFont typeface="Arial" panose="020B0604020202020204" pitchFamily="34" charset="0"/>
                        <a:buNone/>
                      </a:pPr>
                      <a:r>
                        <a:rPr kumimoji="1" lang="en-US" altLang="ja-JP" sz="1600" dirty="0" smtClean="0"/>
                        <a:t>Freedom of Information Act (FOI) section </a:t>
                      </a:r>
                      <a:r>
                        <a:rPr kumimoji="1" lang="en-US" altLang="ja-JP" sz="1600" baseline="0" dirty="0" smtClean="0"/>
                        <a:t>11 (1) (1A) (a)</a:t>
                      </a:r>
                      <a:endParaRPr kumimoji="1" lang="en-US" altLang="ja-JP" sz="1600" dirty="0" smtClean="0"/>
                    </a:p>
                    <a:p>
                      <a:pPr marL="285750" indent="-285750">
                        <a:buFont typeface="Arial" panose="020B0604020202020204" pitchFamily="34" charset="0"/>
                        <a:buChar char="•"/>
                      </a:pPr>
                      <a:r>
                        <a:rPr kumimoji="1" lang="ja-JP" altLang="en-US" sz="1600" dirty="0" smtClean="0"/>
                        <a:t>データセットを含む情報が請求されたときは、実務的に可能な限り二次利用可能な電子媒体で提供しなければならない。</a:t>
                      </a:r>
                      <a:endParaRPr kumimoji="1" lang="en-US" altLang="ja-JP" sz="1600" dirty="0" smtClean="0"/>
                    </a:p>
                  </a:txBody>
                  <a:tcPr marL="99060" marR="99060" anchor="ctr"/>
                </a:tc>
              </a:tr>
              <a:tr h="1072473">
                <a:tc>
                  <a:txBody>
                    <a:bodyPr/>
                    <a:lstStyle/>
                    <a:p>
                      <a:r>
                        <a:rPr kumimoji="1" lang="ja-JP" altLang="en-US" sz="1600" dirty="0" smtClean="0"/>
                        <a:t>情報公開の開示請求が行われた文書は、自動的に公開状態におかれるか。</a:t>
                      </a:r>
                    </a:p>
                  </a:txBody>
                  <a:tcPr marL="99060" marR="99060" anchor="ctr"/>
                </a:tc>
                <a:tc>
                  <a:txBody>
                    <a:bodyPr/>
                    <a:lstStyle/>
                    <a:p>
                      <a:pPr marL="0" indent="0">
                        <a:buFont typeface="Arial" panose="020B0604020202020204" pitchFamily="34" charset="0"/>
                        <a:buNone/>
                      </a:pPr>
                      <a:r>
                        <a:rPr kumimoji="1" lang="en-US" altLang="ja-JP" sz="1600" dirty="0" smtClean="0"/>
                        <a:t>Freedom of Information Act (FOI) section 19 (2A) (a), (b)</a:t>
                      </a:r>
                    </a:p>
                    <a:p>
                      <a:pPr marL="285750" indent="-285750">
                        <a:buFont typeface="Arial" panose="020B0604020202020204" pitchFamily="34" charset="0"/>
                        <a:buChar char="•"/>
                      </a:pPr>
                      <a:r>
                        <a:rPr kumimoji="1" lang="en-US" altLang="ja-JP" sz="1600" dirty="0" smtClean="0"/>
                        <a:t>FOI</a:t>
                      </a:r>
                      <a:r>
                        <a:rPr kumimoji="1" lang="ja-JP" altLang="en-US" sz="1600" dirty="0" smtClean="0"/>
                        <a:t>に基づき開示されたデータセットは全て二次利用可能な電子媒体で公開しなければならない。また、開示されていないデータセットについても実務的に可能な限り公開する努力義務がある。</a:t>
                      </a:r>
                    </a:p>
                  </a:txBody>
                  <a:tcPr marL="99060" marR="99060" anchor="ctr"/>
                </a:tc>
              </a:tr>
            </a:tbl>
          </a:graphicData>
        </a:graphic>
      </p:graphicFrame>
    </p:spTree>
    <p:extLst>
      <p:ext uri="{BB962C8B-B14F-4D97-AF65-F5344CB8AC3E}">
        <p14:creationId xmlns:p14="http://schemas.microsoft.com/office/powerpoint/2010/main" val="27198674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112708" y="2225443"/>
            <a:ext cx="7232780" cy="1913424"/>
          </a:xfrm>
        </p:spPr>
        <p:txBody>
          <a:bodyPr>
            <a:normAutofit/>
          </a:bodyPr>
          <a:lstStyle/>
          <a:p>
            <a:r>
              <a:rPr lang="ja-JP" altLang="en-US" sz="4000" dirty="0" smtClean="0"/>
              <a:t>対価性のあるデータを</a:t>
            </a:r>
            <a:r>
              <a:rPr lang="en-US" altLang="ja-JP" sz="4000" dirty="0" smtClean="0"/>
              <a:t/>
            </a:r>
            <a:br>
              <a:rPr lang="en-US" altLang="ja-JP" sz="4000" dirty="0" smtClean="0"/>
            </a:br>
            <a:r>
              <a:rPr lang="ja-JP" altLang="en-US" sz="4000" dirty="0" smtClean="0"/>
              <a:t>オープンデータにする際の課題</a:t>
            </a:r>
            <a:endParaRPr kumimoji="1" lang="ja-JP" altLang="en-US" sz="4000" dirty="0"/>
          </a:p>
        </p:txBody>
      </p:sp>
      <p:sp>
        <p:nvSpPr>
          <p:cNvPr id="3" name="テキス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32A7F7E3-2EA5-4E0E-99DF-9D27F789031C}" type="slidenum">
              <a:rPr lang="ja-JP" altLang="en-US" smtClean="0"/>
              <a:pPr/>
              <a:t>15</a:t>
            </a:fld>
            <a:endParaRPr lang="en-US" altLang="ja-JP"/>
          </a:p>
        </p:txBody>
      </p:sp>
    </p:spTree>
    <p:extLst>
      <p:ext uri="{BB962C8B-B14F-4D97-AF65-F5344CB8AC3E}">
        <p14:creationId xmlns:p14="http://schemas.microsoft.com/office/powerpoint/2010/main" val="25791733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2400" dirty="0" smtClean="0"/>
              <a:t>行政が有償でデータ提供をする理由</a:t>
            </a:r>
            <a:endParaRPr kumimoji="1" lang="ja-JP" altLang="en-US" sz="2400" dirty="0"/>
          </a:p>
        </p:txBody>
      </p:sp>
      <p:sp>
        <p:nvSpPr>
          <p:cNvPr id="3" name="コンテンツ プレースホルダー 2"/>
          <p:cNvSpPr>
            <a:spLocks noGrp="1"/>
          </p:cNvSpPr>
          <p:nvPr>
            <p:ph idx="1"/>
          </p:nvPr>
        </p:nvSpPr>
        <p:spPr>
          <a:xfrm>
            <a:off x="351414" y="1143001"/>
            <a:ext cx="9146415" cy="1349895"/>
          </a:xfrm>
        </p:spPr>
        <p:txBody>
          <a:bodyPr>
            <a:normAutofit/>
          </a:bodyPr>
          <a:lstStyle/>
          <a:p>
            <a:pPr marL="360000" indent="-342900">
              <a:spcBef>
                <a:spcPts val="600"/>
              </a:spcBef>
              <a:buFont typeface="Wingdings" panose="05000000000000000000" pitchFamily="2" charset="2"/>
              <a:buChar char="l"/>
            </a:pPr>
            <a:r>
              <a:rPr lang="ja-JP" altLang="en-US" dirty="0" smtClean="0">
                <a:solidFill>
                  <a:schemeClr val="bg2"/>
                </a:solidFill>
              </a:rPr>
              <a:t>行政の提供するデータには複数の有償で提供されるデータがある。</a:t>
            </a:r>
            <a:endParaRPr lang="en-US" altLang="ja-JP" dirty="0" smtClean="0">
              <a:solidFill>
                <a:schemeClr val="bg2"/>
              </a:solidFill>
            </a:endParaRPr>
          </a:p>
          <a:p>
            <a:pPr marL="360000" indent="-342900">
              <a:spcBef>
                <a:spcPts val="600"/>
              </a:spcBef>
              <a:buFont typeface="Wingdings" panose="05000000000000000000" pitchFamily="2" charset="2"/>
              <a:buChar char="l"/>
            </a:pPr>
            <a:r>
              <a:rPr lang="ja-JP" altLang="en-US" dirty="0" smtClean="0">
                <a:solidFill>
                  <a:schemeClr val="bg2"/>
                </a:solidFill>
              </a:rPr>
              <a:t>利用者に負担を求める理由としては、以下のような理由があげられる。</a:t>
            </a:r>
            <a:endParaRPr lang="en-US" altLang="ja-JP" dirty="0">
              <a:solidFill>
                <a:schemeClr val="bg2"/>
              </a:solidFill>
            </a:endParaRPr>
          </a:p>
          <a:p>
            <a:pPr marL="360000" indent="-342900">
              <a:spcBef>
                <a:spcPts val="600"/>
              </a:spcBef>
              <a:buFont typeface="Wingdings" panose="05000000000000000000" pitchFamily="2" charset="2"/>
              <a:buChar char="l"/>
            </a:pPr>
            <a:endParaRPr lang="en-US" altLang="ja-JP" dirty="0" smtClean="0">
              <a:solidFill>
                <a:schemeClr val="bg2"/>
              </a:solidFill>
            </a:endParaRP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16</a:t>
            </a:fld>
            <a:endParaRPr lang="en-US" altLang="ja-JP"/>
          </a:p>
        </p:txBody>
      </p:sp>
      <p:graphicFrame>
        <p:nvGraphicFramePr>
          <p:cNvPr id="5" name="表 4"/>
          <p:cNvGraphicFramePr>
            <a:graphicFrameLocks noGrp="1"/>
          </p:cNvGraphicFramePr>
          <p:nvPr>
            <p:extLst/>
          </p:nvPr>
        </p:nvGraphicFramePr>
        <p:xfrm>
          <a:off x="632520" y="2780928"/>
          <a:ext cx="8568952" cy="3208894"/>
        </p:xfrm>
        <a:graphic>
          <a:graphicData uri="http://schemas.openxmlformats.org/drawingml/2006/table">
            <a:tbl>
              <a:tblPr firstRow="1" bandRow="1">
                <a:tableStyleId>{21E4AEA4-8DFA-4A89-87EB-49C32662AFE0}</a:tableStyleId>
              </a:tblPr>
              <a:tblGrid>
                <a:gridCol w="2952328"/>
                <a:gridCol w="5616624"/>
              </a:tblGrid>
              <a:tr h="288032">
                <a:tc>
                  <a:txBody>
                    <a:bodyPr/>
                    <a:lstStyle/>
                    <a:p>
                      <a:r>
                        <a:rPr kumimoji="1" lang="ja-JP" altLang="en-US" sz="1600" dirty="0" smtClean="0"/>
                        <a:t>分類</a:t>
                      </a:r>
                      <a:endParaRPr kumimoji="1" lang="ja-JP" altLang="en-US" sz="1600" dirty="0"/>
                    </a:p>
                  </a:txBody>
                  <a:tcPr anchor="ctr"/>
                </a:tc>
                <a:tc>
                  <a:txBody>
                    <a:bodyPr/>
                    <a:lstStyle/>
                    <a:p>
                      <a:r>
                        <a:rPr kumimoji="1" lang="ja-JP" altLang="en-US" sz="1600" dirty="0" smtClean="0"/>
                        <a:t>内容</a:t>
                      </a:r>
                      <a:endParaRPr kumimoji="1" lang="ja-JP" altLang="en-US" sz="1600" dirty="0"/>
                    </a:p>
                  </a:txBody>
                  <a:tcPr anchor="ctr"/>
                </a:tc>
              </a:tr>
              <a:tr h="1704120">
                <a:tc>
                  <a:txBody>
                    <a:bodyPr/>
                    <a:lstStyle/>
                    <a:p>
                      <a:pPr marL="0" marR="0" lvl="1" indent="0" algn="l" defTabSz="672541" rtl="0" eaLnBrk="1" fontAlgn="auto" latinLnBrk="0" hangingPunct="1">
                        <a:lnSpc>
                          <a:spcPct val="100000"/>
                        </a:lnSpc>
                        <a:spcBef>
                          <a:spcPts val="0"/>
                        </a:spcBef>
                        <a:spcAft>
                          <a:spcPts val="0"/>
                        </a:spcAft>
                        <a:buClrTx/>
                        <a:buSzTx/>
                        <a:buFontTx/>
                        <a:buNone/>
                        <a:tabLst/>
                        <a:defRPr/>
                      </a:pPr>
                      <a:r>
                        <a:rPr lang="ja-JP" altLang="en-US" sz="1600" dirty="0" smtClean="0"/>
                        <a:t>実費の請求</a:t>
                      </a:r>
                      <a:endParaRPr lang="en-US" altLang="ja-JP" sz="1600" dirty="0" smtClean="0">
                        <a:solidFill>
                          <a:schemeClr val="bg2"/>
                        </a:solidFill>
                      </a:endParaRPr>
                    </a:p>
                  </a:txBody>
                  <a:tcPr anchor="ctr"/>
                </a:tc>
                <a:tc>
                  <a:txBody>
                    <a:bodyPr/>
                    <a:lstStyle/>
                    <a:p>
                      <a:pPr marL="285750" indent="-285750">
                        <a:buFont typeface="Arial" panose="020B0604020202020204" pitchFamily="34" charset="0"/>
                        <a:buChar char="•"/>
                      </a:pPr>
                      <a:r>
                        <a:rPr kumimoji="1" lang="ja-JP" altLang="en-US" sz="1600" dirty="0" smtClean="0"/>
                        <a:t>データの複製や提供にかかる費用の請求。</a:t>
                      </a:r>
                    </a:p>
                    <a:p>
                      <a:pPr marL="285750" indent="-285750">
                        <a:buFont typeface="Arial" panose="020B0604020202020204" pitchFamily="34" charset="0"/>
                        <a:buChar char="•"/>
                      </a:pPr>
                      <a:r>
                        <a:rPr kumimoji="1" lang="ja-JP" altLang="en-US" sz="1600" dirty="0" smtClean="0"/>
                        <a:t>データをコピーしたときのメディア代（紙、</a:t>
                      </a:r>
                      <a:r>
                        <a:rPr kumimoji="1" lang="en-US" altLang="ja-JP" sz="1600" dirty="0" smtClean="0"/>
                        <a:t>CD-R</a:t>
                      </a:r>
                      <a:r>
                        <a:rPr kumimoji="1" lang="ja-JP" altLang="en-US" sz="1600" dirty="0" smtClean="0"/>
                        <a:t>等）や、場合によりコピーに関する人件費が含まれる場合がある。</a:t>
                      </a:r>
                      <a:endParaRPr kumimoji="1" lang="en-US" altLang="ja-JP" sz="1600" dirty="0" smtClean="0"/>
                    </a:p>
                    <a:p>
                      <a:pPr marL="285750" indent="-285750">
                        <a:buFont typeface="Arial" panose="020B0604020202020204" pitchFamily="34" charset="0"/>
                        <a:buChar char="•"/>
                      </a:pPr>
                      <a:r>
                        <a:rPr kumimoji="1" lang="ja-JP" altLang="en-US" sz="1600" dirty="0" smtClean="0"/>
                        <a:t>サーバでのダウンロード提供の場合、サーバ運用の費用が求められることもある。</a:t>
                      </a:r>
                    </a:p>
                  </a:txBody>
                  <a:tcPr anchor="ctr"/>
                </a:tc>
              </a:tr>
              <a:tr h="1169494">
                <a:tc>
                  <a:txBody>
                    <a:bodyPr/>
                    <a:lstStyle/>
                    <a:p>
                      <a:r>
                        <a:rPr lang="ja-JP" altLang="en-US" sz="1600" dirty="0" smtClean="0"/>
                        <a:t>データ整備費用の一部請求</a:t>
                      </a:r>
                      <a:endParaRPr kumimoji="1" lang="ja-JP" altLang="en-US" sz="1600" dirty="0"/>
                    </a:p>
                  </a:txBody>
                  <a:tcPr anchor="ctr"/>
                </a:tc>
                <a:tc>
                  <a:txBody>
                    <a:bodyPr/>
                    <a:lstStyle/>
                    <a:p>
                      <a:pPr marL="285750" indent="-285750">
                        <a:buFont typeface="Arial" panose="020B0604020202020204" pitchFamily="34" charset="0"/>
                        <a:buChar char="•"/>
                      </a:pPr>
                      <a:r>
                        <a:rPr kumimoji="1" lang="ja-JP" altLang="en-US" sz="1600" dirty="0" smtClean="0"/>
                        <a:t>データの作成にかかる費用の一部を請求。</a:t>
                      </a:r>
                    </a:p>
                    <a:p>
                      <a:pPr marL="285750" indent="-285750">
                        <a:buFont typeface="Arial" panose="020B0604020202020204" pitchFamily="34" charset="0"/>
                        <a:buChar char="•"/>
                      </a:pPr>
                      <a:r>
                        <a:rPr kumimoji="1" lang="ja-JP" altLang="en-US" sz="1600" dirty="0" smtClean="0"/>
                        <a:t>公共データは税金によって作成されることが多い。自治体によっては、整備費用の一部をデータの利用者に請求している。</a:t>
                      </a:r>
                    </a:p>
                  </a:txBody>
                  <a:tcPr anchor="ctr"/>
                </a:tc>
              </a:tr>
            </a:tbl>
          </a:graphicData>
        </a:graphic>
      </p:graphicFrame>
    </p:spTree>
    <p:extLst>
      <p:ext uri="{BB962C8B-B14F-4D97-AF65-F5344CB8AC3E}">
        <p14:creationId xmlns:p14="http://schemas.microsoft.com/office/powerpoint/2010/main" val="41038192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2400" dirty="0" smtClean="0"/>
              <a:t>行政が有償でデータ提供をしている例</a:t>
            </a:r>
            <a:endParaRPr kumimoji="1" lang="ja-JP" altLang="en-US" sz="2400" dirty="0"/>
          </a:p>
        </p:txBody>
      </p:sp>
      <p:sp>
        <p:nvSpPr>
          <p:cNvPr id="3" name="コンテンツ プレースホルダー 2"/>
          <p:cNvSpPr>
            <a:spLocks noGrp="1"/>
          </p:cNvSpPr>
          <p:nvPr>
            <p:ph idx="1"/>
          </p:nvPr>
        </p:nvSpPr>
        <p:spPr>
          <a:xfrm>
            <a:off x="351414" y="1143001"/>
            <a:ext cx="9146415" cy="1349895"/>
          </a:xfrm>
        </p:spPr>
        <p:txBody>
          <a:bodyPr>
            <a:normAutofit/>
          </a:bodyPr>
          <a:lstStyle/>
          <a:p>
            <a:pPr marL="360000" indent="-342900">
              <a:spcBef>
                <a:spcPts val="600"/>
              </a:spcBef>
              <a:buFont typeface="Wingdings" panose="05000000000000000000" pitchFamily="2" charset="2"/>
              <a:buChar char="l"/>
            </a:pPr>
            <a:r>
              <a:rPr lang="ja-JP" altLang="en-US" dirty="0" smtClean="0">
                <a:solidFill>
                  <a:schemeClr val="bg2"/>
                </a:solidFill>
              </a:rPr>
              <a:t>実際に有償で提供されているデータには以下のようなものが存在する。</a:t>
            </a:r>
            <a:endParaRPr lang="en-US" altLang="ja-JP" dirty="0" smtClean="0">
              <a:solidFill>
                <a:schemeClr val="bg2"/>
              </a:solidFill>
            </a:endParaRPr>
          </a:p>
          <a:p>
            <a:pPr marL="360000" indent="-342900">
              <a:spcBef>
                <a:spcPts val="600"/>
              </a:spcBef>
              <a:buFont typeface="Wingdings" panose="05000000000000000000" pitchFamily="2" charset="2"/>
              <a:buChar char="l"/>
            </a:pPr>
            <a:endParaRPr lang="en-US" altLang="ja-JP" dirty="0">
              <a:solidFill>
                <a:schemeClr val="bg2"/>
              </a:solidFill>
            </a:endParaRPr>
          </a:p>
          <a:p>
            <a:pPr marL="360000" indent="-342900">
              <a:spcBef>
                <a:spcPts val="600"/>
              </a:spcBef>
              <a:buFont typeface="Wingdings" panose="05000000000000000000" pitchFamily="2" charset="2"/>
              <a:buChar char="l"/>
            </a:pPr>
            <a:endParaRPr lang="en-US" altLang="ja-JP" dirty="0" smtClean="0">
              <a:solidFill>
                <a:schemeClr val="bg2"/>
              </a:solidFill>
            </a:endParaRP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17</a:t>
            </a:fld>
            <a:endParaRPr lang="en-US" altLang="ja-JP"/>
          </a:p>
        </p:txBody>
      </p:sp>
      <p:graphicFrame>
        <p:nvGraphicFramePr>
          <p:cNvPr id="5" name="表 4"/>
          <p:cNvGraphicFramePr>
            <a:graphicFrameLocks noGrp="1"/>
          </p:cNvGraphicFramePr>
          <p:nvPr>
            <p:extLst/>
          </p:nvPr>
        </p:nvGraphicFramePr>
        <p:xfrm>
          <a:off x="411794" y="1700808"/>
          <a:ext cx="9110187" cy="4732000"/>
        </p:xfrm>
        <a:graphic>
          <a:graphicData uri="http://schemas.openxmlformats.org/drawingml/2006/table">
            <a:tbl>
              <a:tblPr firstRow="1" bandRow="1">
                <a:tableStyleId>{21E4AEA4-8DFA-4A89-87EB-49C32662AFE0}</a:tableStyleId>
              </a:tblPr>
              <a:tblGrid>
                <a:gridCol w="820942"/>
                <a:gridCol w="3240360"/>
                <a:gridCol w="3600400"/>
                <a:gridCol w="1448485"/>
              </a:tblGrid>
              <a:tr h="207804">
                <a:tc>
                  <a:txBody>
                    <a:bodyPr/>
                    <a:lstStyle/>
                    <a:p>
                      <a:r>
                        <a:rPr kumimoji="1" lang="ja-JP" altLang="en-US" sz="1200" dirty="0" smtClean="0"/>
                        <a:t>分類</a:t>
                      </a:r>
                      <a:endParaRPr kumimoji="1" lang="ja-JP" altLang="en-US" sz="1200" dirty="0"/>
                    </a:p>
                  </a:txBody>
                  <a:tcPr anchor="ctr"/>
                </a:tc>
                <a:tc>
                  <a:txBody>
                    <a:bodyPr/>
                    <a:lstStyle/>
                    <a:p>
                      <a:r>
                        <a:rPr kumimoji="1" lang="ja-JP" altLang="en-US" sz="1200" dirty="0" smtClean="0"/>
                        <a:t>提供主体（提供データ）</a:t>
                      </a:r>
                      <a:endParaRPr kumimoji="1" lang="ja-JP" altLang="en-US" sz="1200" dirty="0"/>
                    </a:p>
                  </a:txBody>
                  <a:tcPr anchor="ctr"/>
                </a:tc>
                <a:tc>
                  <a:txBody>
                    <a:bodyPr/>
                    <a:lstStyle/>
                    <a:p>
                      <a:r>
                        <a:rPr kumimoji="1" lang="ja-JP" altLang="en-US" sz="1200" dirty="0" smtClean="0"/>
                        <a:t>内容</a:t>
                      </a:r>
                      <a:endParaRPr kumimoji="1" lang="ja-JP" altLang="en-US" sz="1200" dirty="0"/>
                    </a:p>
                  </a:txBody>
                  <a:tcPr anchor="ctr"/>
                </a:tc>
                <a:tc>
                  <a:txBody>
                    <a:bodyPr/>
                    <a:lstStyle/>
                    <a:p>
                      <a:r>
                        <a:rPr kumimoji="1" lang="ja-JP" altLang="en-US" sz="1200" dirty="0" smtClean="0"/>
                        <a:t>データ利用制限</a:t>
                      </a:r>
                      <a:endParaRPr kumimoji="1" lang="ja-JP" altLang="en-US" sz="1200" dirty="0"/>
                    </a:p>
                  </a:txBody>
                  <a:tcPr anchor="ctr"/>
                </a:tc>
              </a:tr>
              <a:tr h="301744">
                <a:tc rowSpan="3">
                  <a:txBody>
                    <a:bodyPr/>
                    <a:lstStyle/>
                    <a:p>
                      <a:pPr marL="0" marR="0" lvl="1" indent="0" algn="l" defTabSz="672541" rtl="0" eaLnBrk="1" fontAlgn="auto" latinLnBrk="0" hangingPunct="1">
                        <a:lnSpc>
                          <a:spcPct val="100000"/>
                        </a:lnSpc>
                        <a:spcBef>
                          <a:spcPts val="0"/>
                        </a:spcBef>
                        <a:spcAft>
                          <a:spcPts val="0"/>
                        </a:spcAft>
                        <a:buClrTx/>
                        <a:buSzTx/>
                        <a:buFontTx/>
                        <a:buNone/>
                        <a:tabLst/>
                        <a:defRPr/>
                      </a:pPr>
                      <a:r>
                        <a:rPr lang="ja-JP" altLang="en-US" sz="1200" dirty="0" smtClean="0"/>
                        <a:t>実費の請求</a:t>
                      </a:r>
                      <a:endParaRPr lang="en-US" altLang="ja-JP" sz="1200" dirty="0" smtClean="0">
                        <a:solidFill>
                          <a:schemeClr val="bg2"/>
                        </a:solidFill>
                      </a:endParaRPr>
                    </a:p>
                  </a:txBody>
                  <a:tcPr anchor="ctr"/>
                </a:tc>
                <a:tc>
                  <a:txBody>
                    <a:bodyPr/>
                    <a:lstStyle/>
                    <a:p>
                      <a:pPr marL="0" indent="0">
                        <a:buFont typeface="Arial" panose="020B0604020202020204" pitchFamily="34" charset="0"/>
                        <a:buNone/>
                      </a:pPr>
                      <a:r>
                        <a:rPr kumimoji="1" lang="ja-JP" altLang="en-US" sz="1200" dirty="0" smtClean="0"/>
                        <a:t>気象データ（気象庁）</a:t>
                      </a:r>
                      <a:endParaRPr kumimoji="1" lang="en-US" altLang="ja-JP" sz="1200" dirty="0" smtClean="0"/>
                    </a:p>
                    <a:p>
                      <a:pPr marL="0" indent="0">
                        <a:buFont typeface="Arial" panose="020B0604020202020204" pitchFamily="34" charset="0"/>
                        <a:buNone/>
                      </a:pPr>
                      <a:r>
                        <a:rPr kumimoji="1" lang="ja-JP" altLang="en-US" sz="1200" dirty="0" smtClean="0"/>
                        <a:t>（一般財団法人気象業務支援センター経由）</a:t>
                      </a:r>
                    </a:p>
                  </a:txBody>
                  <a:tcPr anchor="ctr"/>
                </a:tc>
                <a:tc>
                  <a:txBody>
                    <a:bodyPr/>
                    <a:lstStyle/>
                    <a:p>
                      <a:pPr marL="285750" indent="-285750">
                        <a:buFont typeface="Arial" panose="020B0604020202020204" pitchFamily="34" charset="0"/>
                        <a:buChar char="•"/>
                      </a:pPr>
                      <a:r>
                        <a:rPr kumimoji="1" lang="ja-JP" altLang="en-US" sz="1200" dirty="0" smtClean="0"/>
                        <a:t>サーバによる提供にかかる費用について、実費を利用者数で頭割りして請求</a:t>
                      </a:r>
                    </a:p>
                  </a:txBody>
                  <a:tcPr anchor="ctr"/>
                </a:tc>
                <a:tc>
                  <a:txBody>
                    <a:bodyPr/>
                    <a:lstStyle/>
                    <a:p>
                      <a:pPr marL="0" indent="0">
                        <a:buFont typeface="Arial" panose="020B0604020202020204" pitchFamily="34" charset="0"/>
                        <a:buNone/>
                      </a:pPr>
                      <a:r>
                        <a:rPr kumimoji="1" lang="ja-JP" altLang="en-US" sz="1200" dirty="0" smtClean="0"/>
                        <a:t>気象法による利用制限</a:t>
                      </a:r>
                    </a:p>
                  </a:txBody>
                  <a:tcPr anchor="ctr"/>
                </a:tc>
              </a:tr>
              <a:tr h="708640">
                <a:tc vMerge="1">
                  <a:txBody>
                    <a:bodyPr/>
                    <a:lstStyle/>
                    <a:p>
                      <a:pPr marL="0" marR="0" lvl="1" indent="0" algn="l" defTabSz="672541" rtl="0" eaLnBrk="1" fontAlgn="auto" latinLnBrk="0" hangingPunct="1">
                        <a:lnSpc>
                          <a:spcPct val="100000"/>
                        </a:lnSpc>
                        <a:spcBef>
                          <a:spcPts val="0"/>
                        </a:spcBef>
                        <a:spcAft>
                          <a:spcPts val="0"/>
                        </a:spcAft>
                        <a:buClrTx/>
                        <a:buSzTx/>
                        <a:buFontTx/>
                        <a:buNone/>
                        <a:tabLst/>
                        <a:defRPr/>
                      </a:pPr>
                      <a:endParaRPr lang="en-US" altLang="ja-JP" sz="1600" dirty="0" smtClean="0">
                        <a:solidFill>
                          <a:schemeClr val="bg2"/>
                        </a:solidFill>
                      </a:endParaRPr>
                    </a:p>
                  </a:txBody>
                  <a:tcPr anchor="ctr"/>
                </a:tc>
                <a:tc>
                  <a:txBody>
                    <a:bodyPr/>
                    <a:lstStyle/>
                    <a:p>
                      <a:pPr marL="0" indent="0">
                        <a:buFont typeface="Arial" panose="020B0604020202020204" pitchFamily="34" charset="0"/>
                        <a:buNone/>
                      </a:pPr>
                      <a:r>
                        <a:rPr kumimoji="1" lang="ja-JP" altLang="en-US" sz="1200" i="0" dirty="0" smtClean="0"/>
                        <a:t>特許・実用新案の整理標準化データ　（（独）工業所有権情報・研修館）</a:t>
                      </a:r>
                      <a:endParaRPr kumimoji="1" lang="en-US" altLang="ja-JP" sz="1200" i="0" dirty="0" smtClean="0"/>
                    </a:p>
                    <a:p>
                      <a:pPr marL="0" indent="0">
                        <a:buFont typeface="Arial" panose="020B0604020202020204" pitchFamily="34" charset="0"/>
                        <a:buNone/>
                      </a:pPr>
                      <a:r>
                        <a:rPr kumimoji="1" lang="ja-JP" altLang="en-US" sz="1200" i="0" dirty="0" smtClean="0"/>
                        <a:t>（</a:t>
                      </a:r>
                      <a:r>
                        <a:rPr kumimoji="1" lang="zh-TW" altLang="en-US" sz="1200" i="0" dirty="0" smtClean="0"/>
                        <a:t>一般財団法人日本特許情報機構</a:t>
                      </a:r>
                      <a:r>
                        <a:rPr kumimoji="1" lang="ja-JP" altLang="en-US" sz="1200" i="0" dirty="0" smtClean="0"/>
                        <a:t>経由</a:t>
                      </a:r>
                      <a:r>
                        <a:rPr kumimoji="1" lang="ja-JP" altLang="en-US" sz="1200" dirty="0" smtClean="0"/>
                        <a:t>）</a:t>
                      </a:r>
                    </a:p>
                  </a:txBody>
                  <a:tcPr anchor="ctr"/>
                </a:tc>
                <a:tc>
                  <a:txBody>
                    <a:bodyPr/>
                    <a:lstStyle/>
                    <a:p>
                      <a:pPr marL="285750" indent="-285750">
                        <a:buFont typeface="Arial" panose="020B0604020202020204" pitchFamily="34" charset="0"/>
                        <a:buChar char="•"/>
                      </a:pPr>
                      <a:r>
                        <a:rPr kumimoji="1" lang="en-US" altLang="ja-JP" sz="1200" dirty="0" smtClean="0"/>
                        <a:t>CD-R</a:t>
                      </a:r>
                      <a:r>
                        <a:rPr kumimoji="1" lang="ja-JP" altLang="en-US" sz="1200" dirty="0" smtClean="0"/>
                        <a:t>等の媒体費、コピーにかかる費用を請求</a:t>
                      </a:r>
                      <a:endParaRPr kumimoji="1" lang="en-US" altLang="ja-JP" sz="1200" dirty="0" smtClean="0"/>
                    </a:p>
                    <a:p>
                      <a:pPr marL="285750" indent="-285750">
                        <a:buFont typeface="Arial" panose="020B0604020202020204" pitchFamily="34" charset="0"/>
                        <a:buChar char="•"/>
                      </a:pPr>
                      <a:r>
                        <a:rPr kumimoji="1" lang="ja-JP" altLang="en-US" sz="1200" dirty="0" smtClean="0"/>
                        <a:t>作成費、メンテナンス費等が含まれていないことを明記</a:t>
                      </a:r>
                    </a:p>
                  </a:txBody>
                  <a:tcPr anchor="ctr"/>
                </a:tc>
                <a:tc>
                  <a:txBody>
                    <a:bodyPr/>
                    <a:lstStyle/>
                    <a:p>
                      <a:pPr marL="0" indent="0">
                        <a:buFont typeface="Arial" panose="020B0604020202020204" pitchFamily="34" charset="0"/>
                        <a:buNone/>
                      </a:pPr>
                      <a:r>
                        <a:rPr kumimoji="1" lang="ja-JP" altLang="en-US" sz="1200" dirty="0" smtClean="0"/>
                        <a:t>著作権は国に帰属</a:t>
                      </a:r>
                      <a:endParaRPr kumimoji="1" lang="en-US" altLang="ja-JP" sz="1200" dirty="0" smtClean="0"/>
                    </a:p>
                    <a:p>
                      <a:pPr marL="0" indent="0">
                        <a:buFont typeface="Arial" panose="020B0604020202020204" pitchFamily="34" charset="0"/>
                        <a:buNone/>
                      </a:pPr>
                      <a:r>
                        <a:rPr kumimoji="1" lang="ja-JP" altLang="en-US" sz="1200" dirty="0" smtClean="0"/>
                        <a:t>単純複製禁止</a:t>
                      </a:r>
                    </a:p>
                  </a:txBody>
                  <a:tcPr anchor="ctr"/>
                </a:tc>
              </a:tr>
              <a:tr h="666532">
                <a:tc vMerge="1">
                  <a:txBody>
                    <a:bodyPr/>
                    <a:lstStyle/>
                    <a:p>
                      <a:pPr marL="0" marR="0" lvl="1" indent="0" algn="l" defTabSz="672541" rtl="0" eaLnBrk="1" fontAlgn="auto" latinLnBrk="0" hangingPunct="1">
                        <a:lnSpc>
                          <a:spcPct val="100000"/>
                        </a:lnSpc>
                        <a:spcBef>
                          <a:spcPts val="0"/>
                        </a:spcBef>
                        <a:spcAft>
                          <a:spcPts val="0"/>
                        </a:spcAft>
                        <a:buClrTx/>
                        <a:buSzTx/>
                        <a:buFontTx/>
                        <a:buNone/>
                        <a:tabLst/>
                        <a:defRPr/>
                      </a:pPr>
                      <a:endParaRPr lang="en-US" altLang="ja-JP" sz="1400" dirty="0" smtClean="0">
                        <a:solidFill>
                          <a:schemeClr val="bg2"/>
                        </a:solidFill>
                      </a:endParaRPr>
                    </a:p>
                  </a:txBody>
                  <a:tcPr anchor="ctr"/>
                </a:tc>
                <a:tc>
                  <a:txBody>
                    <a:bodyPr/>
                    <a:lstStyle/>
                    <a:p>
                      <a:pPr marL="0" indent="0">
                        <a:buFont typeface="Arial" panose="020B0604020202020204" pitchFamily="34" charset="0"/>
                        <a:buNone/>
                      </a:pPr>
                      <a:r>
                        <a:rPr kumimoji="1" lang="ja-JP" altLang="en-US" sz="1200" dirty="0" smtClean="0"/>
                        <a:t>オーダーメード集計の作成・提供、匿名データの提供（総務省）</a:t>
                      </a:r>
                    </a:p>
                  </a:txBody>
                  <a:tcPr anchor="ctr"/>
                </a:tc>
                <a:tc>
                  <a:txBody>
                    <a:bodyPr/>
                    <a:lstStyle/>
                    <a:p>
                      <a:pPr marL="285750" indent="-285750">
                        <a:buFont typeface="Arial" panose="020B0604020202020204" pitchFamily="34" charset="0"/>
                        <a:buChar char="•"/>
                      </a:pPr>
                      <a:r>
                        <a:rPr kumimoji="1" lang="ja-JP" altLang="en-US" sz="1200" dirty="0" smtClean="0"/>
                        <a:t>手数料の額は統計法施行令で定められており、（</a:t>
                      </a:r>
                      <a:r>
                        <a:rPr kumimoji="1" lang="en-US" altLang="ja-JP" sz="1200" dirty="0" smtClean="0"/>
                        <a:t>1</a:t>
                      </a:r>
                      <a:r>
                        <a:rPr kumimoji="1" lang="ja-JP" altLang="en-US" sz="1200" dirty="0" smtClean="0"/>
                        <a:t>）作業に要する費用、（</a:t>
                      </a:r>
                      <a:r>
                        <a:rPr kumimoji="1" lang="en-US" altLang="ja-JP" sz="1200" dirty="0" smtClean="0"/>
                        <a:t>2</a:t>
                      </a:r>
                      <a:r>
                        <a:rPr kumimoji="1" lang="ja-JP" altLang="en-US" sz="1200" dirty="0" smtClean="0"/>
                        <a:t>）提供媒体の費用、（</a:t>
                      </a:r>
                      <a:r>
                        <a:rPr kumimoji="1" lang="en-US" altLang="ja-JP" sz="1200" dirty="0" smtClean="0"/>
                        <a:t>3</a:t>
                      </a:r>
                      <a:r>
                        <a:rPr kumimoji="1" lang="ja-JP" altLang="en-US" sz="1200" dirty="0" smtClean="0"/>
                        <a:t>）送付に要する費用、（</a:t>
                      </a:r>
                      <a:r>
                        <a:rPr kumimoji="1" lang="en-US" altLang="ja-JP" sz="1200" dirty="0" smtClean="0"/>
                        <a:t>4</a:t>
                      </a:r>
                      <a:r>
                        <a:rPr kumimoji="1" lang="ja-JP" altLang="en-US" sz="1200" dirty="0" smtClean="0"/>
                        <a:t>）特別な費用</a:t>
                      </a:r>
                      <a:endParaRPr kumimoji="1" lang="en-US" altLang="ja-JP" sz="1200" dirty="0" smtClean="0"/>
                    </a:p>
                  </a:txBody>
                  <a:tcPr anchor="ctr"/>
                </a:tc>
                <a:tc>
                  <a:txBody>
                    <a:bodyPr/>
                    <a:lstStyle/>
                    <a:p>
                      <a:pPr marL="0" indent="0">
                        <a:buFont typeface="Arial" panose="020B0604020202020204" pitchFamily="34" charset="0"/>
                        <a:buNone/>
                      </a:pPr>
                      <a:r>
                        <a:rPr kumimoji="1" lang="ja-JP" altLang="en-US" sz="1200" dirty="0" smtClean="0">
                          <a:solidFill>
                            <a:schemeClr val="bg2"/>
                          </a:solidFill>
                        </a:rPr>
                        <a:t>オーダーメイド集計対象の限定</a:t>
                      </a:r>
                      <a:endParaRPr kumimoji="1" lang="en-US" altLang="ja-JP" sz="1200" dirty="0" smtClean="0">
                        <a:solidFill>
                          <a:schemeClr val="bg2"/>
                        </a:solidFill>
                      </a:endParaRPr>
                    </a:p>
                    <a:p>
                      <a:pPr marL="0" indent="0">
                        <a:buFont typeface="Arial" panose="020B0604020202020204" pitchFamily="34" charset="0"/>
                        <a:buNone/>
                      </a:pPr>
                      <a:r>
                        <a:rPr kumimoji="1" lang="ja-JP" altLang="en-US" sz="1200" dirty="0" smtClean="0">
                          <a:solidFill>
                            <a:schemeClr val="bg2"/>
                          </a:solidFill>
                        </a:rPr>
                        <a:t>（統計法、総務省令）</a:t>
                      </a:r>
                    </a:p>
                  </a:txBody>
                  <a:tcPr anchor="ctr"/>
                </a:tc>
              </a:tr>
              <a:tr h="545192">
                <a:tc rowSpan="3">
                  <a:txBody>
                    <a:bodyPr/>
                    <a:lstStyle/>
                    <a:p>
                      <a:r>
                        <a:rPr lang="ja-JP" altLang="en-US" sz="1200" dirty="0" smtClean="0"/>
                        <a:t>データ整備費用の一部請求</a:t>
                      </a:r>
                      <a:endParaRPr kumimoji="1" lang="ja-JP" altLang="en-US" sz="1200" dirty="0"/>
                    </a:p>
                  </a:txBody>
                  <a:tcPr anchor="ctr"/>
                </a:tc>
                <a:tc>
                  <a:txBody>
                    <a:bodyPr/>
                    <a:lstStyle/>
                    <a:p>
                      <a:pPr marL="0" indent="0">
                        <a:buFont typeface="Arial" panose="020B0604020202020204" pitchFamily="34" charset="0"/>
                        <a:buNone/>
                      </a:pPr>
                      <a:r>
                        <a:rPr kumimoji="1" lang="ja-JP" altLang="en-US" sz="1200" dirty="0" smtClean="0"/>
                        <a:t>地図データ（自治体等）</a:t>
                      </a:r>
                      <a:endParaRPr kumimoji="1" lang="en-US" altLang="ja-JP" sz="1200" dirty="0" smtClean="0"/>
                    </a:p>
                    <a:p>
                      <a:pPr marL="0" indent="0">
                        <a:buFont typeface="Arial" panose="020B0604020202020204" pitchFamily="34" charset="0"/>
                        <a:buNone/>
                      </a:pPr>
                      <a:endParaRPr kumimoji="1" lang="en-US" altLang="ja-JP" sz="1200" dirty="0" smtClean="0"/>
                    </a:p>
                    <a:p>
                      <a:pPr marL="0" indent="0">
                        <a:buFont typeface="Arial" panose="020B0604020202020204" pitchFamily="34" charset="0"/>
                        <a:buNone/>
                      </a:pPr>
                      <a:r>
                        <a:rPr kumimoji="1" lang="ja-JP" altLang="en-US" sz="1200" dirty="0" smtClean="0"/>
                        <a:t>（自治体、もしくは財団法人日本地図センター等の団体・企業経由）</a:t>
                      </a:r>
                      <a:endParaRPr kumimoji="1" lang="en-US" altLang="ja-JP" sz="1200" dirty="0" smtClean="0"/>
                    </a:p>
                  </a:txBody>
                  <a:tcPr anchor="ctr"/>
                </a:tc>
                <a:tc>
                  <a:txBody>
                    <a:bodyPr/>
                    <a:lstStyle/>
                    <a:p>
                      <a:pPr marL="285750" indent="-285750">
                        <a:buFont typeface="Arial" panose="020B0604020202020204" pitchFamily="34" charset="0"/>
                        <a:buChar char="•"/>
                      </a:pPr>
                      <a:r>
                        <a:rPr kumimoji="1" lang="ja-JP" altLang="en-US" sz="1200" dirty="0" smtClean="0"/>
                        <a:t>コピー代等複製にかかる費用を請求</a:t>
                      </a:r>
                      <a:endParaRPr kumimoji="1" lang="en-US" altLang="ja-JP" sz="1200" dirty="0" smtClean="0"/>
                    </a:p>
                    <a:p>
                      <a:pPr marL="285750" indent="-285750">
                        <a:buFont typeface="Arial" panose="020B0604020202020204" pitchFamily="34" charset="0"/>
                        <a:buChar char="•"/>
                      </a:pPr>
                      <a:r>
                        <a:rPr kumimoji="1" lang="ja-JP" altLang="en-US" sz="1200" dirty="0" smtClean="0"/>
                        <a:t>費用を上乗せして収益を整備費用の一部に利用するケースもある</a:t>
                      </a:r>
                    </a:p>
                  </a:txBody>
                  <a:tcPr anchor="ctr"/>
                </a:tc>
                <a:tc>
                  <a:txBody>
                    <a:bodyPr/>
                    <a:lstStyle/>
                    <a:p>
                      <a:pPr marL="0" indent="0">
                        <a:buFont typeface="Arial" panose="020B0604020202020204" pitchFamily="34" charset="0"/>
                        <a:buNone/>
                      </a:pPr>
                      <a:r>
                        <a:rPr kumimoji="1" lang="ja-JP" altLang="en-US" sz="1200" dirty="0" smtClean="0"/>
                        <a:t>利用方法により、測量成果の複製・使用申請が必要</a:t>
                      </a:r>
                    </a:p>
                  </a:txBody>
                  <a:tcPr anchor="ctr"/>
                </a:tc>
              </a:tr>
              <a:tr h="484876">
                <a:tc vMerge="1">
                  <a:txBody>
                    <a:bodyPr/>
                    <a:lstStyle/>
                    <a:p>
                      <a:endParaRPr kumimoji="1" lang="ja-JP" altLang="en-US" sz="1400" dirty="0"/>
                    </a:p>
                  </a:txBody>
                  <a:tcPr anchor="ctr"/>
                </a:tc>
                <a:tc>
                  <a:txBody>
                    <a:bodyPr/>
                    <a:lstStyle/>
                    <a:p>
                      <a:pPr marL="0" indent="0">
                        <a:buFont typeface="Arial" panose="020B0604020202020204" pitchFamily="34" charset="0"/>
                        <a:buNone/>
                      </a:pPr>
                      <a:r>
                        <a:rPr kumimoji="1" lang="ja-JP" altLang="en-US" sz="1200" dirty="0" smtClean="0"/>
                        <a:t>地図データ（東京都）</a:t>
                      </a:r>
                      <a:endParaRPr kumimoji="1" lang="en-US" altLang="ja-JP" sz="1200" dirty="0" smtClean="0"/>
                    </a:p>
                    <a:p>
                      <a:pPr marL="0" indent="0">
                        <a:buFont typeface="Arial" panose="020B0604020202020204" pitchFamily="34" charset="0"/>
                        <a:buNone/>
                      </a:pPr>
                      <a:endParaRPr kumimoji="1" lang="en-US" altLang="ja-JP" sz="1200" dirty="0" smtClean="0"/>
                    </a:p>
                    <a:p>
                      <a:pPr marL="0" indent="0">
                        <a:buFont typeface="Arial" panose="020B0604020202020204" pitchFamily="34" charset="0"/>
                        <a:buNone/>
                      </a:pPr>
                      <a:r>
                        <a:rPr kumimoji="1" lang="ja-JP" altLang="en-US" sz="1200" dirty="0" smtClean="0"/>
                        <a:t>（</a:t>
                      </a:r>
                      <a:r>
                        <a:rPr kumimoji="1" lang="en-US" altLang="ja-JP" sz="1200" dirty="0" smtClean="0"/>
                        <a:t>SPC</a:t>
                      </a:r>
                      <a:r>
                        <a:rPr kumimoji="1" lang="ja-JP" altLang="en-US" sz="1200" dirty="0" smtClean="0"/>
                        <a:t>経由で販売）</a:t>
                      </a:r>
                      <a:endParaRPr kumimoji="1" lang="en-US" altLang="ja-JP" sz="1200" dirty="0" smtClean="0"/>
                    </a:p>
                  </a:txBody>
                  <a:tcPr anchor="ctr"/>
                </a:tc>
                <a:tc>
                  <a:txBody>
                    <a:bodyPr/>
                    <a:lstStyle/>
                    <a:p>
                      <a:pPr marL="285750" indent="-285750">
                        <a:buFont typeface="Arial" panose="020B0604020202020204" pitchFamily="34" charset="0"/>
                        <a:buChar char="•"/>
                      </a:pPr>
                      <a:r>
                        <a:rPr kumimoji="1" lang="en-US" altLang="ja-JP" sz="1200" dirty="0" smtClean="0"/>
                        <a:t>SPC</a:t>
                      </a:r>
                      <a:r>
                        <a:rPr kumimoji="1" lang="ja-JP" altLang="en-US" sz="1200" dirty="0" smtClean="0"/>
                        <a:t>と著作権を共有</a:t>
                      </a:r>
                      <a:endParaRPr kumimoji="1" lang="en-US" altLang="ja-JP" sz="1200" dirty="0" smtClean="0"/>
                    </a:p>
                    <a:p>
                      <a:pPr marL="285750" indent="-285750">
                        <a:buFont typeface="Arial" panose="020B0604020202020204" pitchFamily="34" charset="0"/>
                        <a:buChar char="•"/>
                      </a:pPr>
                      <a:r>
                        <a:rPr kumimoji="1" lang="en-US" altLang="ja-JP" sz="1200" dirty="0" smtClean="0"/>
                        <a:t>SPC</a:t>
                      </a:r>
                      <a:r>
                        <a:rPr kumimoji="1" lang="ja-JP" altLang="en-US" sz="1200" dirty="0" smtClean="0"/>
                        <a:t>は複製にあたって著作権利用料を徴収し、一部を都に還元</a:t>
                      </a:r>
                    </a:p>
                  </a:txBody>
                  <a:tcPr anchor="ctr"/>
                </a:tc>
                <a:tc>
                  <a:txBody>
                    <a:bodyPr/>
                    <a:lstStyle/>
                    <a:p>
                      <a:pPr marL="0" indent="0">
                        <a:buFont typeface="Arial" panose="020B0604020202020204" pitchFamily="34" charset="0"/>
                        <a:buNone/>
                      </a:pPr>
                      <a:r>
                        <a:rPr kumimoji="1" lang="ja-JP" altLang="en-US" sz="1200" dirty="0" smtClean="0"/>
                        <a:t>測量法に基づく利用制限</a:t>
                      </a:r>
                    </a:p>
                  </a:txBody>
                  <a:tcPr anchor="ctr"/>
                </a:tc>
              </a:tr>
              <a:tr h="484876">
                <a:tc vMerge="1">
                  <a:txBody>
                    <a:bodyPr/>
                    <a:lstStyle/>
                    <a:p>
                      <a:endParaRPr kumimoji="1" lang="ja-JP" altLang="en-US" sz="1200" dirty="0"/>
                    </a:p>
                  </a:txBody>
                  <a:tcPr anchor="ctr"/>
                </a:tc>
                <a:tc>
                  <a:txBody>
                    <a:bodyPr/>
                    <a:lstStyle/>
                    <a:p>
                      <a:pPr marL="0" indent="0">
                        <a:buFont typeface="Arial" panose="020B0604020202020204" pitchFamily="34" charset="0"/>
                        <a:buNone/>
                      </a:pPr>
                      <a:r>
                        <a:rPr kumimoji="1" lang="ja-JP" altLang="en-US" sz="1200" dirty="0" smtClean="0"/>
                        <a:t>数値人体モデルデータ</a:t>
                      </a:r>
                      <a:endParaRPr kumimoji="1" lang="en-US" altLang="ja-JP" sz="1200" dirty="0" smtClean="0"/>
                    </a:p>
                    <a:p>
                      <a:pPr marL="0" indent="0">
                        <a:buFont typeface="Arial" panose="020B0604020202020204" pitchFamily="34" charset="0"/>
                        <a:buNone/>
                      </a:pPr>
                      <a:r>
                        <a:rPr kumimoji="1" lang="ja-JP" altLang="en-US" sz="1200" dirty="0" smtClean="0"/>
                        <a:t>（（独）情報通信研究機構 ）</a:t>
                      </a:r>
                    </a:p>
                  </a:txBody>
                  <a:tcPr anchor="ctr"/>
                </a:tc>
                <a:tc>
                  <a:txBody>
                    <a:bodyPr/>
                    <a:lstStyle/>
                    <a:p>
                      <a:pPr marL="285750" indent="-285750">
                        <a:buFont typeface="Arial" panose="020B0604020202020204" pitchFamily="34" charset="0"/>
                        <a:buChar char="•"/>
                      </a:pPr>
                      <a:r>
                        <a:rPr kumimoji="1" lang="ja-JP" altLang="en-US" sz="1200" dirty="0" smtClean="0"/>
                        <a:t>数値人体モデルデータベースを</a:t>
                      </a:r>
                      <a:r>
                        <a:rPr kumimoji="1" lang="en-US" altLang="ja-JP" sz="1200" dirty="0" smtClean="0"/>
                        <a:t>CD-R</a:t>
                      </a:r>
                      <a:r>
                        <a:rPr kumimoji="1" lang="ja-JP" altLang="en-US" sz="1200" dirty="0" smtClean="0"/>
                        <a:t>に記録し、ボクセル</a:t>
                      </a:r>
                      <a:r>
                        <a:rPr kumimoji="1" lang="en-US" altLang="ja-JP" sz="1200" dirty="0" smtClean="0"/>
                        <a:t>raw</a:t>
                      </a:r>
                      <a:r>
                        <a:rPr kumimoji="1" lang="ja-JP" altLang="en-US" sz="1200" dirty="0" smtClean="0"/>
                        <a:t>データで提供。</a:t>
                      </a:r>
                    </a:p>
                    <a:p>
                      <a:pPr marL="285750" indent="-285750">
                        <a:buFont typeface="Arial" panose="020B0604020202020204" pitchFamily="34" charset="0"/>
                        <a:buChar char="•"/>
                      </a:pPr>
                      <a:r>
                        <a:rPr kumimoji="1" lang="ja-JP" altLang="en-US" sz="1200" dirty="0" smtClean="0"/>
                        <a:t>提供価格は研究に投じた資金の回収のみを目的として設定</a:t>
                      </a:r>
                    </a:p>
                  </a:txBody>
                  <a:tcPr anchor="ctr"/>
                </a:tc>
                <a:tc>
                  <a:txBody>
                    <a:bodyPr/>
                    <a:lstStyle/>
                    <a:p>
                      <a:pPr marL="0" indent="0">
                        <a:buFont typeface="Arial" panose="020B0604020202020204" pitchFamily="34" charset="0"/>
                        <a:buNone/>
                      </a:pPr>
                      <a:r>
                        <a:rPr kumimoji="1" lang="ja-JP" altLang="en-US" sz="1200" dirty="0" smtClean="0"/>
                        <a:t>製品を製造・販売・配布等する場合には、別途に契約（個別利用契約）が必要</a:t>
                      </a:r>
                    </a:p>
                  </a:txBody>
                  <a:tcPr anchor="ctr"/>
                </a:tc>
              </a:tr>
            </a:tbl>
          </a:graphicData>
        </a:graphic>
      </p:graphicFrame>
    </p:spTree>
    <p:extLst>
      <p:ext uri="{BB962C8B-B14F-4D97-AF65-F5344CB8AC3E}">
        <p14:creationId xmlns:p14="http://schemas.microsoft.com/office/powerpoint/2010/main" val="17152908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2400" dirty="0" smtClean="0"/>
              <a:t>オープンデータと有償データ</a:t>
            </a:r>
            <a:endParaRPr kumimoji="1" lang="ja-JP" altLang="en-US" sz="2400" dirty="0"/>
          </a:p>
        </p:txBody>
      </p:sp>
      <p:sp>
        <p:nvSpPr>
          <p:cNvPr id="3" name="コンテンツ プレースホルダー 2"/>
          <p:cNvSpPr>
            <a:spLocks noGrp="1"/>
          </p:cNvSpPr>
          <p:nvPr>
            <p:ph idx="1"/>
          </p:nvPr>
        </p:nvSpPr>
        <p:spPr>
          <a:xfrm>
            <a:off x="351414" y="1143001"/>
            <a:ext cx="9146415" cy="5459803"/>
          </a:xfrm>
        </p:spPr>
        <p:txBody>
          <a:bodyPr>
            <a:normAutofit fontScale="92500" lnSpcReduction="20000"/>
          </a:bodyPr>
          <a:lstStyle/>
          <a:p>
            <a:pPr marL="360000" indent="-342900">
              <a:spcBef>
                <a:spcPts val="600"/>
              </a:spcBef>
              <a:buFont typeface="Wingdings" panose="05000000000000000000" pitchFamily="2" charset="2"/>
              <a:buChar char="l"/>
            </a:pPr>
            <a:r>
              <a:rPr lang="ja-JP" altLang="en-US" dirty="0" smtClean="0">
                <a:solidFill>
                  <a:schemeClr val="bg2"/>
                </a:solidFill>
              </a:rPr>
              <a:t>現在有償で提供されているデータについては、必ずしも無償で提供する必要は無いと考えられる。</a:t>
            </a:r>
            <a:endParaRPr lang="en-US" altLang="ja-JP" dirty="0" smtClean="0">
              <a:solidFill>
                <a:schemeClr val="bg2"/>
              </a:solidFill>
            </a:endParaRPr>
          </a:p>
          <a:p>
            <a:pPr marL="566470" lvl="1" indent="-342900">
              <a:spcBef>
                <a:spcPts val="600"/>
              </a:spcBef>
              <a:buFont typeface="Wingdings" panose="05000000000000000000" pitchFamily="2" charset="2"/>
              <a:buChar char="l"/>
            </a:pPr>
            <a:r>
              <a:rPr lang="ja-JP" altLang="en-US" dirty="0" smtClean="0">
                <a:solidFill>
                  <a:schemeClr val="bg2"/>
                </a:solidFill>
              </a:rPr>
              <a:t>実費の請求をしているデータ</a:t>
            </a:r>
            <a:endParaRPr lang="en-US" altLang="ja-JP" dirty="0" smtClean="0">
              <a:solidFill>
                <a:schemeClr val="bg2"/>
              </a:solidFill>
            </a:endParaRPr>
          </a:p>
          <a:p>
            <a:pPr marL="223570" lvl="1" indent="0">
              <a:spcBef>
                <a:spcPts val="600"/>
              </a:spcBef>
              <a:buNone/>
            </a:pPr>
            <a:r>
              <a:rPr lang="ja-JP" altLang="en-US" dirty="0" smtClean="0">
                <a:solidFill>
                  <a:schemeClr val="bg2"/>
                </a:solidFill>
              </a:rPr>
              <a:t>　　⇒　オンラインでの公開とし、サーバの提供を行うことで無償化することは可能か</a:t>
            </a:r>
            <a:endParaRPr lang="en-US" altLang="ja-JP" dirty="0" smtClean="0">
              <a:solidFill>
                <a:schemeClr val="bg2"/>
              </a:solidFill>
            </a:endParaRPr>
          </a:p>
          <a:p>
            <a:pPr marL="566470" lvl="1" indent="-342900">
              <a:spcBef>
                <a:spcPts val="600"/>
              </a:spcBef>
              <a:buFont typeface="Wingdings" panose="05000000000000000000" pitchFamily="2" charset="2"/>
              <a:buChar char="l"/>
            </a:pPr>
            <a:r>
              <a:rPr lang="ja-JP" altLang="en-US" dirty="0" smtClean="0">
                <a:solidFill>
                  <a:schemeClr val="bg2"/>
                </a:solidFill>
              </a:rPr>
              <a:t>整備費用等の負担を求めているデータ（付加価値データ）</a:t>
            </a:r>
            <a:endParaRPr lang="en-US" altLang="ja-JP" dirty="0" smtClean="0">
              <a:solidFill>
                <a:schemeClr val="bg2"/>
              </a:solidFill>
            </a:endParaRPr>
          </a:p>
          <a:p>
            <a:pPr marL="223570" lvl="1" indent="0">
              <a:spcBef>
                <a:spcPts val="600"/>
              </a:spcBef>
              <a:buNone/>
            </a:pPr>
            <a:r>
              <a:rPr lang="ja-JP" altLang="en-US" dirty="0" smtClean="0">
                <a:solidFill>
                  <a:schemeClr val="bg2"/>
                </a:solidFill>
              </a:rPr>
              <a:t>　　⇒　無償化は困難。また無償化の際には競争法の観点から検討が必要となる可能性。</a:t>
            </a:r>
            <a:endParaRPr lang="en-US" altLang="ja-JP" dirty="0" smtClean="0">
              <a:solidFill>
                <a:schemeClr val="bg2"/>
              </a:solidFill>
            </a:endParaRPr>
          </a:p>
          <a:p>
            <a:pPr marL="223570" lvl="1" indent="0">
              <a:spcBef>
                <a:spcPts val="600"/>
              </a:spcBef>
              <a:buNone/>
            </a:pPr>
            <a:r>
              <a:rPr lang="ja-JP" altLang="en-US" dirty="0" smtClean="0">
                <a:solidFill>
                  <a:schemeClr val="bg2"/>
                </a:solidFill>
              </a:rPr>
              <a:t>　　　　なぜ無償化できないかについて説明する義務を負わせることで、</a:t>
            </a:r>
            <a:endParaRPr lang="en-US" altLang="ja-JP" dirty="0" smtClean="0">
              <a:solidFill>
                <a:schemeClr val="bg2"/>
              </a:solidFill>
            </a:endParaRPr>
          </a:p>
          <a:p>
            <a:pPr marL="223570" lvl="1" indent="0">
              <a:spcBef>
                <a:spcPts val="600"/>
              </a:spcBef>
              <a:buNone/>
            </a:pPr>
            <a:r>
              <a:rPr lang="ja-JP" altLang="en-US" dirty="0" smtClean="0">
                <a:solidFill>
                  <a:schemeClr val="bg2"/>
                </a:solidFill>
              </a:rPr>
              <a:t>　　　　徒に無償化されないデータが増えることを防ぐことも重要である。</a:t>
            </a:r>
            <a:endParaRPr lang="en-US" altLang="ja-JP" dirty="0" smtClean="0">
              <a:solidFill>
                <a:schemeClr val="bg2"/>
              </a:solidFill>
            </a:endParaRPr>
          </a:p>
          <a:p>
            <a:pPr marL="566470" lvl="1" indent="-342900">
              <a:spcBef>
                <a:spcPts val="600"/>
              </a:spcBef>
              <a:buFont typeface="Wingdings" panose="05000000000000000000" pitchFamily="2" charset="2"/>
              <a:buChar char="l"/>
            </a:pPr>
            <a:r>
              <a:rPr lang="ja-JP" altLang="en-US" dirty="0" smtClean="0">
                <a:solidFill>
                  <a:schemeClr val="bg2"/>
                </a:solidFill>
              </a:rPr>
              <a:t>なお、無償で配布した方が経済効果が高いという調査結果も存在する。（→参考）</a:t>
            </a:r>
            <a:endParaRPr lang="en-US" altLang="ja-JP" dirty="0" smtClean="0">
              <a:solidFill>
                <a:schemeClr val="bg2"/>
              </a:solidFill>
            </a:endParaRPr>
          </a:p>
          <a:p>
            <a:pPr marL="566470" lvl="1" indent="-342900">
              <a:spcBef>
                <a:spcPts val="600"/>
              </a:spcBef>
              <a:buFont typeface="Wingdings" panose="05000000000000000000" pitchFamily="2" charset="2"/>
              <a:buChar char="l"/>
            </a:pPr>
            <a:endParaRPr lang="en-US" altLang="ja-JP" dirty="0">
              <a:solidFill>
                <a:schemeClr val="bg2"/>
              </a:solidFill>
            </a:endParaRPr>
          </a:p>
          <a:p>
            <a:pPr marL="360000" indent="-342900">
              <a:spcBef>
                <a:spcPts val="600"/>
              </a:spcBef>
              <a:buFont typeface="Wingdings" panose="05000000000000000000" pitchFamily="2" charset="2"/>
              <a:buChar char="l"/>
            </a:pPr>
            <a:r>
              <a:rPr lang="ja-JP" altLang="en-US" dirty="0" smtClean="0">
                <a:solidFill>
                  <a:schemeClr val="bg2"/>
                </a:solidFill>
              </a:rPr>
              <a:t>有償データを無償で公開することによって、民間の情報提供事業の圧迫などが起き、競争法の観点から問題が生じる可能性がある</a:t>
            </a:r>
            <a:endParaRPr lang="en-US" altLang="ja-JP" dirty="0" smtClean="0">
              <a:solidFill>
                <a:schemeClr val="bg2"/>
              </a:solidFill>
            </a:endParaRPr>
          </a:p>
          <a:p>
            <a:pPr marL="566470" lvl="1" indent="-342900">
              <a:spcBef>
                <a:spcPts val="600"/>
              </a:spcBef>
              <a:buFont typeface="Wingdings" panose="05000000000000000000" pitchFamily="2" charset="2"/>
              <a:buChar char="l"/>
            </a:pPr>
            <a:r>
              <a:rPr lang="ja-JP" altLang="en-US" dirty="0" smtClean="0">
                <a:solidFill>
                  <a:schemeClr val="bg2"/>
                </a:solidFill>
              </a:rPr>
              <a:t>欧州では</a:t>
            </a:r>
            <a:r>
              <a:rPr lang="en-US" altLang="ja-JP" dirty="0" smtClean="0">
                <a:solidFill>
                  <a:schemeClr val="bg2"/>
                </a:solidFill>
              </a:rPr>
              <a:t>PSI</a:t>
            </a:r>
            <a:r>
              <a:rPr lang="ja-JP" altLang="en-US" dirty="0" smtClean="0">
                <a:solidFill>
                  <a:schemeClr val="bg2"/>
                </a:solidFill>
              </a:rPr>
              <a:t>指令と競争法の規定が矛盾しているという議論がある</a:t>
            </a:r>
            <a:endParaRPr lang="en-US" altLang="ja-JP" dirty="0" smtClean="0">
              <a:solidFill>
                <a:schemeClr val="bg2"/>
              </a:solidFill>
            </a:endParaRPr>
          </a:p>
          <a:p>
            <a:pPr marL="223570" lvl="1" indent="0">
              <a:spcBef>
                <a:spcPts val="600"/>
              </a:spcBef>
              <a:buNone/>
            </a:pPr>
            <a:r>
              <a:rPr lang="ja-JP" altLang="en-US" dirty="0" smtClean="0">
                <a:solidFill>
                  <a:schemeClr val="bg2"/>
                </a:solidFill>
              </a:rPr>
              <a:t>　　⇒　付加価値データを政府が無償提供して、民間の情報提供事業が圧迫された場合、</a:t>
            </a:r>
            <a:endParaRPr lang="en-US" altLang="ja-JP" dirty="0" smtClean="0">
              <a:solidFill>
                <a:schemeClr val="bg2"/>
              </a:solidFill>
            </a:endParaRPr>
          </a:p>
          <a:p>
            <a:pPr marL="223570" lvl="1" indent="0">
              <a:spcBef>
                <a:spcPts val="600"/>
              </a:spcBef>
              <a:buNone/>
            </a:pPr>
            <a:r>
              <a:rPr lang="ja-JP" altLang="en-US" dirty="0" smtClean="0">
                <a:solidFill>
                  <a:schemeClr val="bg2"/>
                </a:solidFill>
              </a:rPr>
              <a:t>　　　　競争法違反になるのでは無いかという議論。ただし違法になった例は無い模様。</a:t>
            </a:r>
            <a:endParaRPr lang="en-US" altLang="ja-JP" dirty="0">
              <a:solidFill>
                <a:schemeClr val="bg2"/>
              </a:solidFill>
            </a:endParaRPr>
          </a:p>
          <a:p>
            <a:pPr marL="566470" lvl="1" indent="-342900">
              <a:spcBef>
                <a:spcPts val="600"/>
              </a:spcBef>
              <a:buFont typeface="Wingdings" panose="05000000000000000000" pitchFamily="2" charset="2"/>
              <a:buChar char="l"/>
            </a:pPr>
            <a:r>
              <a:rPr lang="ja-JP" altLang="en-US" dirty="0" smtClean="0">
                <a:solidFill>
                  <a:schemeClr val="bg2"/>
                </a:solidFill>
              </a:rPr>
              <a:t>オランダではオープンデータを見据えた競争法改正を実施</a:t>
            </a:r>
            <a:endParaRPr lang="en-US" altLang="ja-JP" dirty="0" smtClean="0">
              <a:solidFill>
                <a:schemeClr val="bg2"/>
              </a:solidFill>
            </a:endParaRPr>
          </a:p>
          <a:p>
            <a:pPr marL="223570" lvl="1" indent="0">
              <a:spcBef>
                <a:spcPts val="600"/>
              </a:spcBef>
              <a:buNone/>
            </a:pPr>
            <a:r>
              <a:rPr lang="ja-JP" altLang="en-US" dirty="0" smtClean="0">
                <a:solidFill>
                  <a:schemeClr val="bg2"/>
                </a:solidFill>
              </a:rPr>
              <a:t>　　⇒　「政府機関が競合性のあるデータ等を提供する際、政府機関が入手した条件と</a:t>
            </a:r>
            <a:endParaRPr lang="en-US" altLang="ja-JP" dirty="0" smtClean="0">
              <a:solidFill>
                <a:schemeClr val="bg2"/>
              </a:solidFill>
            </a:endParaRPr>
          </a:p>
          <a:p>
            <a:pPr marL="223570" lvl="1" indent="0">
              <a:spcBef>
                <a:spcPts val="600"/>
              </a:spcBef>
              <a:buNone/>
            </a:pPr>
            <a:r>
              <a:rPr lang="ja-JP" altLang="en-US" dirty="0" smtClean="0">
                <a:solidFill>
                  <a:schemeClr val="bg2"/>
                </a:solidFill>
              </a:rPr>
              <a:t>　　　　　同じ条件で民間に当該データを提供しなくてはならない」</a:t>
            </a:r>
            <a:endParaRPr lang="en-US" altLang="ja-JP" dirty="0" smtClean="0">
              <a:solidFill>
                <a:schemeClr val="bg2"/>
              </a:solidFill>
            </a:endParaRP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18</a:t>
            </a:fld>
            <a:endParaRPr lang="en-US" altLang="ja-JP"/>
          </a:p>
        </p:txBody>
      </p:sp>
    </p:spTree>
    <p:extLst>
      <p:ext uri="{BB962C8B-B14F-4D97-AF65-F5344CB8AC3E}">
        <p14:creationId xmlns:p14="http://schemas.microsoft.com/office/powerpoint/2010/main" val="42268714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2400" dirty="0" smtClean="0"/>
              <a:t>データの無償提供と、財政法等の関係性</a:t>
            </a:r>
            <a:endParaRPr kumimoji="1" lang="ja-JP" altLang="en-US" sz="2400" dirty="0"/>
          </a:p>
        </p:txBody>
      </p:sp>
      <p:sp>
        <p:nvSpPr>
          <p:cNvPr id="3" name="コンテンツ プレースホルダー 2"/>
          <p:cNvSpPr>
            <a:spLocks noGrp="1"/>
          </p:cNvSpPr>
          <p:nvPr>
            <p:ph idx="1"/>
          </p:nvPr>
        </p:nvSpPr>
        <p:spPr>
          <a:xfrm>
            <a:off x="351414" y="1143001"/>
            <a:ext cx="9146415" cy="5459803"/>
          </a:xfrm>
        </p:spPr>
        <p:txBody>
          <a:bodyPr>
            <a:normAutofit/>
          </a:bodyPr>
          <a:lstStyle/>
          <a:p>
            <a:pPr marL="360000" indent="-342900">
              <a:spcBef>
                <a:spcPts val="600"/>
              </a:spcBef>
              <a:buFont typeface="Wingdings" panose="05000000000000000000" pitchFamily="2" charset="2"/>
              <a:buChar char="l"/>
            </a:pPr>
            <a:r>
              <a:rPr lang="ja-JP" altLang="en-US" sz="1800" dirty="0" smtClean="0">
                <a:solidFill>
                  <a:schemeClr val="bg2"/>
                </a:solidFill>
              </a:rPr>
              <a:t>データの無償提供が財政法、国有財産法等の規定を侵害する可能性が指摘されている</a:t>
            </a:r>
            <a:endParaRPr lang="en-US" altLang="ja-JP" sz="1800" dirty="0" smtClean="0">
              <a:solidFill>
                <a:schemeClr val="bg2"/>
              </a:solidFill>
            </a:endParaRPr>
          </a:p>
          <a:p>
            <a:pPr marL="360000" indent="-342900">
              <a:spcBef>
                <a:spcPts val="600"/>
              </a:spcBef>
              <a:buFont typeface="Wingdings" panose="05000000000000000000" pitchFamily="2" charset="2"/>
              <a:buChar char="l"/>
            </a:pPr>
            <a:endParaRPr lang="en-US" altLang="ja-JP" sz="1800" dirty="0" smtClean="0">
              <a:solidFill>
                <a:schemeClr val="bg2"/>
              </a:solidFill>
            </a:endParaRPr>
          </a:p>
          <a:p>
            <a:pPr marL="360000" indent="-342900">
              <a:spcBef>
                <a:spcPts val="600"/>
              </a:spcBef>
              <a:buFont typeface="Wingdings" panose="05000000000000000000" pitchFamily="2" charset="2"/>
              <a:buChar char="l"/>
            </a:pPr>
            <a:endParaRPr lang="en-US" altLang="ja-JP" sz="1800" dirty="0">
              <a:solidFill>
                <a:schemeClr val="bg2"/>
              </a:solidFill>
            </a:endParaRPr>
          </a:p>
          <a:p>
            <a:pPr marL="360000" indent="-342900">
              <a:spcBef>
                <a:spcPts val="600"/>
              </a:spcBef>
              <a:buFont typeface="Wingdings" panose="05000000000000000000" pitchFamily="2" charset="2"/>
              <a:buChar char="l"/>
            </a:pPr>
            <a:endParaRPr lang="en-US" altLang="ja-JP" sz="1800" dirty="0" smtClean="0">
              <a:solidFill>
                <a:schemeClr val="bg2"/>
              </a:solidFill>
            </a:endParaRPr>
          </a:p>
          <a:p>
            <a:pPr marL="360000" indent="-342900">
              <a:spcBef>
                <a:spcPts val="600"/>
              </a:spcBef>
              <a:buFont typeface="Wingdings" panose="05000000000000000000" pitchFamily="2" charset="2"/>
              <a:buChar char="l"/>
            </a:pPr>
            <a:endParaRPr lang="en-US" altLang="ja-JP" sz="1800" dirty="0">
              <a:solidFill>
                <a:schemeClr val="bg2"/>
              </a:solidFill>
            </a:endParaRPr>
          </a:p>
          <a:p>
            <a:pPr marL="360000" indent="-342900">
              <a:spcBef>
                <a:spcPts val="600"/>
              </a:spcBef>
              <a:buFont typeface="Wingdings" panose="05000000000000000000" pitchFamily="2" charset="2"/>
              <a:buChar char="l"/>
            </a:pPr>
            <a:endParaRPr lang="en-US" altLang="ja-JP" sz="1800" dirty="0" smtClean="0">
              <a:solidFill>
                <a:schemeClr val="bg2"/>
              </a:solidFill>
            </a:endParaRPr>
          </a:p>
          <a:p>
            <a:pPr marL="360000" indent="-342900">
              <a:spcBef>
                <a:spcPts val="600"/>
              </a:spcBef>
              <a:buFont typeface="Wingdings" panose="05000000000000000000" pitchFamily="2" charset="2"/>
              <a:buChar char="l"/>
            </a:pPr>
            <a:endParaRPr lang="en-US" altLang="ja-JP" sz="1800" dirty="0" smtClean="0">
              <a:solidFill>
                <a:schemeClr val="bg2"/>
              </a:solidFill>
            </a:endParaRPr>
          </a:p>
          <a:p>
            <a:pPr marL="360000" indent="-342900">
              <a:spcBef>
                <a:spcPts val="600"/>
              </a:spcBef>
              <a:buFont typeface="Wingdings" panose="05000000000000000000" pitchFamily="2" charset="2"/>
              <a:buChar char="l"/>
            </a:pPr>
            <a:endParaRPr lang="en-US" altLang="ja-JP" sz="1800" dirty="0">
              <a:solidFill>
                <a:schemeClr val="bg2"/>
              </a:solidFill>
            </a:endParaRPr>
          </a:p>
          <a:p>
            <a:pPr marL="360000" indent="-342900">
              <a:spcBef>
                <a:spcPts val="600"/>
              </a:spcBef>
              <a:buFont typeface="Wingdings" panose="05000000000000000000" pitchFamily="2" charset="2"/>
              <a:buChar char="l"/>
            </a:pPr>
            <a:endParaRPr lang="en-US" altLang="ja-JP" sz="1800" dirty="0" smtClean="0">
              <a:solidFill>
                <a:schemeClr val="bg2"/>
              </a:solidFill>
            </a:endParaRPr>
          </a:p>
          <a:p>
            <a:pPr marL="360000" indent="-342900">
              <a:spcBef>
                <a:spcPts val="600"/>
              </a:spcBef>
              <a:buFont typeface="Wingdings" panose="05000000000000000000" pitchFamily="2" charset="2"/>
              <a:buChar char="l"/>
            </a:pPr>
            <a:endParaRPr lang="en-US" altLang="ja-JP" sz="1800" dirty="0">
              <a:solidFill>
                <a:schemeClr val="bg2"/>
              </a:solidFill>
            </a:endParaRPr>
          </a:p>
          <a:p>
            <a:pPr marL="360000" indent="-342900">
              <a:spcBef>
                <a:spcPts val="600"/>
              </a:spcBef>
              <a:buFont typeface="Wingdings" panose="05000000000000000000" pitchFamily="2" charset="2"/>
              <a:buChar char="l"/>
            </a:pPr>
            <a:endParaRPr lang="en-US" altLang="ja-JP" sz="1800" dirty="0" smtClean="0">
              <a:solidFill>
                <a:schemeClr val="bg2"/>
              </a:solidFill>
            </a:endParaRPr>
          </a:p>
          <a:p>
            <a:pPr marL="360000" indent="-342900">
              <a:spcBef>
                <a:spcPts val="600"/>
              </a:spcBef>
              <a:buFont typeface="Wingdings" panose="05000000000000000000" pitchFamily="2" charset="2"/>
              <a:buChar char="l"/>
            </a:pPr>
            <a:r>
              <a:rPr lang="ja-JP" altLang="en-US" sz="1800" dirty="0" smtClean="0">
                <a:solidFill>
                  <a:schemeClr val="bg2"/>
                </a:solidFill>
              </a:rPr>
              <a:t>有識者の議論では、無償で公共機関が公開したデータを用いて、民間企業が収益を上げたとしても、上述の法律の侵害にはならないと整理されている。</a:t>
            </a:r>
            <a:endParaRPr lang="en-US" altLang="ja-JP" sz="1800" dirty="0" smtClean="0">
              <a:solidFill>
                <a:schemeClr val="bg2"/>
              </a:solidFill>
            </a:endParaRPr>
          </a:p>
          <a:p>
            <a:pPr marL="566470" lvl="1" indent="-342900">
              <a:spcBef>
                <a:spcPts val="600"/>
              </a:spcBef>
              <a:buFont typeface="Wingdings" panose="05000000000000000000" pitchFamily="2" charset="2"/>
              <a:buChar char="l"/>
            </a:pPr>
            <a:r>
              <a:rPr lang="ja-JP" altLang="en-US" sz="1500" dirty="0">
                <a:solidFill>
                  <a:schemeClr val="bg2"/>
                </a:solidFill>
              </a:rPr>
              <a:t>著作権の場合、無償で誰でも見て利用できるとなると、財産的な価値は</a:t>
            </a:r>
            <a:r>
              <a:rPr lang="ja-JP" altLang="en-US" sz="1500" dirty="0" smtClean="0">
                <a:solidFill>
                  <a:schemeClr val="bg2"/>
                </a:solidFill>
              </a:rPr>
              <a:t>なくなる。当該データを加工してできあがったデータに</a:t>
            </a:r>
            <a:r>
              <a:rPr lang="ja-JP" altLang="en-US" sz="1500" dirty="0">
                <a:solidFill>
                  <a:schemeClr val="bg2"/>
                </a:solidFill>
              </a:rPr>
              <a:t>は価値があるかも</a:t>
            </a:r>
            <a:r>
              <a:rPr lang="ja-JP" altLang="en-US" sz="1500" dirty="0" smtClean="0">
                <a:solidFill>
                  <a:schemeClr val="bg2"/>
                </a:solidFill>
              </a:rPr>
              <a:t>しれない。</a:t>
            </a:r>
            <a:endParaRPr lang="ja-JP" altLang="en-US" sz="1500" dirty="0">
              <a:solidFill>
                <a:schemeClr val="bg2"/>
              </a:solidFill>
            </a:endParaRPr>
          </a:p>
          <a:p>
            <a:pPr marL="566470" lvl="1" indent="-342900">
              <a:spcBef>
                <a:spcPts val="600"/>
              </a:spcBef>
              <a:buFont typeface="Wingdings" panose="05000000000000000000" pitchFamily="2" charset="2"/>
              <a:buChar char="l"/>
            </a:pPr>
            <a:r>
              <a:rPr lang="ja-JP" altLang="en-US" sz="1500" dirty="0" smtClean="0">
                <a:solidFill>
                  <a:schemeClr val="bg2"/>
                </a:solidFill>
              </a:rPr>
              <a:t>当該データでビジネス</a:t>
            </a:r>
            <a:r>
              <a:rPr lang="ja-JP" altLang="en-US" sz="1500" dirty="0">
                <a:solidFill>
                  <a:schemeClr val="bg2"/>
                </a:solidFill>
              </a:rPr>
              <a:t>を始めたとしても、ビジネスで工夫した者に価値がある</a:t>
            </a:r>
            <a:r>
              <a:rPr lang="ja-JP" altLang="en-US" sz="1500" dirty="0" smtClean="0">
                <a:solidFill>
                  <a:schemeClr val="bg2"/>
                </a:solidFill>
              </a:rPr>
              <a:t>と整理するべきである。</a:t>
            </a:r>
            <a:endParaRPr lang="ja-JP" altLang="en-US" sz="1500" dirty="0">
              <a:solidFill>
                <a:schemeClr val="bg2"/>
              </a:solidFill>
            </a:endParaRPr>
          </a:p>
          <a:p>
            <a:pPr marL="566470" lvl="1" indent="-342900">
              <a:spcBef>
                <a:spcPts val="600"/>
              </a:spcBef>
              <a:buFont typeface="Wingdings" panose="05000000000000000000" pitchFamily="2" charset="2"/>
              <a:buChar char="l"/>
            </a:pPr>
            <a:endParaRPr lang="en-US" altLang="ja-JP" sz="1500" dirty="0" smtClean="0">
              <a:solidFill>
                <a:schemeClr val="bg2"/>
              </a:solidFill>
            </a:endParaRP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19</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808583322"/>
              </p:ext>
            </p:extLst>
          </p:nvPr>
        </p:nvGraphicFramePr>
        <p:xfrm>
          <a:off x="800688" y="1484784"/>
          <a:ext cx="8721293" cy="3200400"/>
        </p:xfrm>
        <a:graphic>
          <a:graphicData uri="http://schemas.openxmlformats.org/drawingml/2006/table">
            <a:tbl>
              <a:tblPr firstRow="1" bandRow="1">
                <a:tableStyleId>{21E4AEA4-8DFA-4A89-87EB-49C32662AFE0}</a:tableStyleId>
              </a:tblPr>
              <a:tblGrid>
                <a:gridCol w="8721293"/>
              </a:tblGrid>
              <a:tr h="3128392">
                <a:tc>
                  <a:txBody>
                    <a:bodyPr/>
                    <a:lstStyle/>
                    <a:p>
                      <a:r>
                        <a:rPr lang="ja-JP" altLang="en-US" sz="1200" b="1" dirty="0" smtClean="0">
                          <a:ln>
                            <a:noFill/>
                          </a:ln>
                          <a:solidFill>
                            <a:schemeClr val="bg2"/>
                          </a:solidFill>
                          <a:latin typeface="+mn-ea"/>
                          <a:ea typeface="+mn-ea"/>
                        </a:rPr>
                        <a:t>○国有財産法</a:t>
                      </a:r>
                      <a:endParaRPr lang="en-US" altLang="ja-JP" sz="1200" b="1" dirty="0" smtClean="0">
                        <a:ln>
                          <a:noFill/>
                        </a:ln>
                        <a:solidFill>
                          <a:schemeClr val="bg2"/>
                        </a:solidFill>
                        <a:latin typeface="+mn-ea"/>
                        <a:ea typeface="+mn-ea"/>
                      </a:endParaRPr>
                    </a:p>
                    <a:p>
                      <a:r>
                        <a:rPr lang="ja-JP" altLang="en-US" sz="1200" b="0" dirty="0" smtClean="0">
                          <a:ln>
                            <a:noFill/>
                          </a:ln>
                          <a:solidFill>
                            <a:schemeClr val="bg2"/>
                          </a:solidFill>
                          <a:latin typeface="+mn-ea"/>
                          <a:ea typeface="+mn-ea"/>
                        </a:rPr>
                        <a:t>第十四条 　次に掲げる場合においては、当該国有財産を所管する各省各庁の長は、財務大臣に協議しなければならない。ただし、前条の規定により国会の議決を経なければならない場合又は政令で定める場合に該当するときは、この限りでない。</a:t>
                      </a:r>
                    </a:p>
                    <a:p>
                      <a:r>
                        <a:rPr lang="ja-JP" altLang="en-US" sz="1200" b="0" dirty="0" smtClean="0">
                          <a:ln>
                            <a:noFill/>
                          </a:ln>
                          <a:solidFill>
                            <a:schemeClr val="bg2"/>
                          </a:solidFill>
                          <a:latin typeface="+mn-ea"/>
                          <a:ea typeface="+mn-ea"/>
                        </a:rPr>
                        <a:t>（略）</a:t>
                      </a:r>
                      <a:endParaRPr lang="en-US" altLang="ja-JP" sz="1200" b="0" dirty="0" smtClean="0">
                        <a:ln>
                          <a:noFill/>
                        </a:ln>
                        <a:solidFill>
                          <a:schemeClr val="bg2"/>
                        </a:solidFill>
                        <a:latin typeface="+mn-ea"/>
                        <a:ea typeface="+mn-ea"/>
                      </a:endParaRPr>
                    </a:p>
                    <a:p>
                      <a:r>
                        <a:rPr lang="ja-JP" altLang="en-US" sz="1200" b="0" dirty="0" smtClean="0">
                          <a:ln>
                            <a:noFill/>
                          </a:ln>
                          <a:solidFill>
                            <a:schemeClr val="bg2"/>
                          </a:solidFill>
                          <a:latin typeface="+mn-ea"/>
                          <a:ea typeface="+mn-ea"/>
                        </a:rPr>
                        <a:t>七 　</a:t>
                      </a:r>
                      <a:r>
                        <a:rPr lang="ja-JP" altLang="en-US" sz="1200" b="0" dirty="0" smtClean="0">
                          <a:ln>
                            <a:noFill/>
                          </a:ln>
                          <a:solidFill>
                            <a:srgbClr val="0000FF"/>
                          </a:solidFill>
                          <a:latin typeface="+mn-ea"/>
                          <a:ea typeface="+mn-ea"/>
                        </a:rPr>
                        <a:t>国以外の者に行政財産を使用させ、又は収益させようとするとき</a:t>
                      </a:r>
                      <a:r>
                        <a:rPr lang="ja-JP" altLang="en-US" sz="1200" b="0" dirty="0" smtClean="0">
                          <a:ln>
                            <a:noFill/>
                          </a:ln>
                          <a:solidFill>
                            <a:schemeClr val="bg2"/>
                          </a:solidFill>
                          <a:latin typeface="+mn-ea"/>
                          <a:ea typeface="+mn-ea"/>
                        </a:rPr>
                        <a:t>。</a:t>
                      </a:r>
                    </a:p>
                    <a:p>
                      <a:r>
                        <a:rPr lang="ja-JP" altLang="en-US" sz="1200" b="0" dirty="0" smtClean="0">
                          <a:ln>
                            <a:noFill/>
                          </a:ln>
                          <a:solidFill>
                            <a:schemeClr val="bg2"/>
                          </a:solidFill>
                          <a:latin typeface="+mn-ea"/>
                          <a:ea typeface="+mn-ea"/>
                        </a:rPr>
                        <a:t>（略）</a:t>
                      </a:r>
                      <a:endParaRPr lang="en-US" altLang="ja-JP" sz="1200" b="0" dirty="0" smtClean="0">
                        <a:ln>
                          <a:noFill/>
                        </a:ln>
                        <a:solidFill>
                          <a:schemeClr val="bg2"/>
                        </a:solidFill>
                        <a:latin typeface="+mn-ea"/>
                        <a:ea typeface="+mn-ea"/>
                      </a:endParaRPr>
                    </a:p>
                    <a:p>
                      <a:r>
                        <a:rPr lang="ja-JP" altLang="en-US" sz="1200" b="0" dirty="0" smtClean="0">
                          <a:ln>
                            <a:noFill/>
                          </a:ln>
                          <a:solidFill>
                            <a:schemeClr val="bg2"/>
                          </a:solidFill>
                          <a:latin typeface="+mn-ea"/>
                          <a:ea typeface="+mn-ea"/>
                        </a:rPr>
                        <a:t>（処分等の制限）</a:t>
                      </a:r>
                    </a:p>
                    <a:p>
                      <a:r>
                        <a:rPr lang="ja-JP" altLang="en-US" sz="1200" b="0" dirty="0" smtClean="0">
                          <a:ln>
                            <a:noFill/>
                          </a:ln>
                          <a:solidFill>
                            <a:schemeClr val="bg2"/>
                          </a:solidFill>
                          <a:latin typeface="+mn-ea"/>
                          <a:ea typeface="+mn-ea"/>
                        </a:rPr>
                        <a:t>第十八条 　行政財産は、貸し付け、交換し、売り払い、譲与し、信託し、若しくは出資の目的とし、又は私権を設定することができない。</a:t>
                      </a:r>
                    </a:p>
                    <a:p>
                      <a:r>
                        <a:rPr lang="en-US" altLang="ja-JP" sz="1200" b="0" dirty="0" smtClean="0">
                          <a:ln>
                            <a:noFill/>
                          </a:ln>
                          <a:solidFill>
                            <a:schemeClr val="bg2"/>
                          </a:solidFill>
                          <a:latin typeface="+mn-ea"/>
                          <a:ea typeface="+mn-ea"/>
                        </a:rPr>
                        <a:t>(</a:t>
                      </a:r>
                      <a:r>
                        <a:rPr lang="ja-JP" altLang="en-US" sz="1200" b="0" dirty="0" smtClean="0">
                          <a:ln>
                            <a:noFill/>
                          </a:ln>
                          <a:solidFill>
                            <a:schemeClr val="bg2"/>
                          </a:solidFill>
                          <a:latin typeface="+mn-ea"/>
                          <a:ea typeface="+mn-ea"/>
                        </a:rPr>
                        <a:t>略）</a:t>
                      </a:r>
                      <a:endParaRPr lang="en-US" altLang="ja-JP" sz="1200" b="0" dirty="0" smtClean="0">
                        <a:ln>
                          <a:noFill/>
                        </a:ln>
                        <a:solidFill>
                          <a:schemeClr val="bg2"/>
                        </a:solidFill>
                        <a:latin typeface="+mn-ea"/>
                        <a:ea typeface="+mn-ea"/>
                      </a:endParaRPr>
                    </a:p>
                    <a:p>
                      <a:r>
                        <a:rPr lang="ja-JP" altLang="en-US" sz="1200" b="0" dirty="0" smtClean="0">
                          <a:ln>
                            <a:noFill/>
                          </a:ln>
                          <a:solidFill>
                            <a:schemeClr val="bg2"/>
                          </a:solidFill>
                          <a:latin typeface="+mn-ea"/>
                          <a:ea typeface="+mn-ea"/>
                        </a:rPr>
                        <a:t>６ 　行政財産は、その用途又は目的を妨げない限度において、その使用又は収益を許可することができる。</a:t>
                      </a:r>
                      <a:r>
                        <a:rPr lang="en-US" altLang="ja-JP" sz="1200" b="0" dirty="0" smtClean="0">
                          <a:ln>
                            <a:noFill/>
                          </a:ln>
                          <a:solidFill>
                            <a:schemeClr val="bg2"/>
                          </a:solidFill>
                          <a:latin typeface="+mn-ea"/>
                          <a:ea typeface="+mn-ea"/>
                        </a:rPr>
                        <a:t>(</a:t>
                      </a:r>
                      <a:r>
                        <a:rPr lang="ja-JP" altLang="en-US" sz="1200" b="0" dirty="0" smtClean="0">
                          <a:ln>
                            <a:noFill/>
                          </a:ln>
                          <a:solidFill>
                            <a:schemeClr val="bg2"/>
                          </a:solidFill>
                          <a:latin typeface="+mn-ea"/>
                          <a:ea typeface="+mn-ea"/>
                        </a:rPr>
                        <a:t>略）</a:t>
                      </a:r>
                      <a:endParaRPr lang="en-US" altLang="ja-JP" sz="1200" b="0" dirty="0" smtClean="0">
                        <a:ln>
                          <a:noFill/>
                        </a:ln>
                        <a:solidFill>
                          <a:schemeClr val="bg2"/>
                        </a:solidFill>
                        <a:latin typeface="+mn-ea"/>
                        <a:ea typeface="+mn-ea"/>
                      </a:endParaRPr>
                    </a:p>
                    <a:p>
                      <a:endParaRPr kumimoji="1" lang="en-US" altLang="ja-JP" sz="1200" b="0" dirty="0" smtClean="0">
                        <a:ln>
                          <a:noFill/>
                        </a:ln>
                        <a:solidFill>
                          <a:schemeClr val="bg2"/>
                        </a:solidFill>
                        <a:latin typeface="+mn-ea"/>
                        <a:ea typeface="+mn-ea"/>
                      </a:endParaRPr>
                    </a:p>
                    <a:p>
                      <a:r>
                        <a:rPr kumimoji="1" lang="ja-JP" altLang="en-US" sz="1200" b="1" dirty="0" smtClean="0">
                          <a:ln>
                            <a:noFill/>
                          </a:ln>
                          <a:solidFill>
                            <a:schemeClr val="bg2"/>
                          </a:solidFill>
                          <a:latin typeface="+mn-ea"/>
                          <a:ea typeface="+mn-ea"/>
                        </a:rPr>
                        <a:t>○財政法</a:t>
                      </a:r>
                    </a:p>
                    <a:p>
                      <a:r>
                        <a:rPr kumimoji="1" lang="ja-JP" altLang="en-US" sz="1200" b="0" dirty="0" smtClean="0">
                          <a:ln>
                            <a:noFill/>
                          </a:ln>
                          <a:solidFill>
                            <a:schemeClr val="bg2"/>
                          </a:solidFill>
                          <a:latin typeface="+mn-ea"/>
                          <a:ea typeface="+mn-ea"/>
                        </a:rPr>
                        <a:t>第九条 　国の財産は、法律に基く場合を除く外、これを交換しその他支払手段として使用し、又</a:t>
                      </a:r>
                      <a:r>
                        <a:rPr kumimoji="1" lang="ja-JP" altLang="en-US" sz="1200" b="0" dirty="0" smtClean="0">
                          <a:ln>
                            <a:noFill/>
                          </a:ln>
                          <a:solidFill>
                            <a:srgbClr val="0000FF"/>
                          </a:solidFill>
                          <a:latin typeface="+mn-ea"/>
                          <a:ea typeface="+mn-ea"/>
                        </a:rPr>
                        <a:t>は適正な対価なくしてこれを譲渡し若しくは貸し付けてはならない</a:t>
                      </a:r>
                      <a:r>
                        <a:rPr kumimoji="1" lang="ja-JP" altLang="en-US" sz="1200" b="0" dirty="0" smtClean="0">
                          <a:ln>
                            <a:noFill/>
                          </a:ln>
                          <a:solidFill>
                            <a:schemeClr val="bg2"/>
                          </a:solidFill>
                          <a:latin typeface="+mn-ea"/>
                          <a:ea typeface="+mn-ea"/>
                        </a:rPr>
                        <a:t>。</a:t>
                      </a:r>
                    </a:p>
                    <a:p>
                      <a:r>
                        <a:rPr kumimoji="1" lang="ja-JP" altLang="en-US" sz="1200" b="0" dirty="0" smtClean="0">
                          <a:ln>
                            <a:noFill/>
                          </a:ln>
                          <a:solidFill>
                            <a:schemeClr val="bg2"/>
                          </a:solidFill>
                          <a:latin typeface="+mn-ea"/>
                          <a:ea typeface="+mn-ea"/>
                        </a:rPr>
                        <a:t>２ 　国の財産は、常に良好の状態においてこれを管理し、その所有の目的に応じて、最も効率的に、これを運用しなければならない。</a:t>
                      </a: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3676430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目次</a:t>
            </a:r>
            <a:endParaRPr kumimoji="1" lang="ja-JP" altLang="en-US" dirty="0"/>
          </a:p>
        </p:txBody>
      </p:sp>
      <p:sp>
        <p:nvSpPr>
          <p:cNvPr id="3" name="コンテンツ プレースホルダー 2"/>
          <p:cNvSpPr>
            <a:spLocks noGrp="1"/>
          </p:cNvSpPr>
          <p:nvPr>
            <p:ph idx="1"/>
          </p:nvPr>
        </p:nvSpPr>
        <p:spPr/>
        <p:txBody>
          <a:bodyPr/>
          <a:lstStyle/>
          <a:p>
            <a:pPr marL="457200" indent="-457200">
              <a:buFont typeface="+mj-lt"/>
              <a:buAutoNum type="arabicPeriod"/>
            </a:pPr>
            <a:r>
              <a:rPr lang="ja-JP" altLang="en-US" dirty="0"/>
              <a:t>平成</a:t>
            </a:r>
            <a:r>
              <a:rPr lang="en-US" altLang="ja-JP" dirty="0"/>
              <a:t>26</a:t>
            </a:r>
            <a:r>
              <a:rPr lang="ja-JP" altLang="en-US" dirty="0"/>
              <a:t>年度データガバナンス委員会検討事項概要</a:t>
            </a:r>
          </a:p>
          <a:p>
            <a:pPr marL="457200" indent="-457200">
              <a:buFont typeface="+mj-lt"/>
              <a:buAutoNum type="arabicPeriod"/>
            </a:pPr>
            <a:endParaRPr lang="ja-JP" altLang="en-US" dirty="0"/>
          </a:p>
          <a:p>
            <a:pPr marL="457200" indent="-457200">
              <a:buFont typeface="+mj-lt"/>
              <a:buAutoNum type="arabicPeriod"/>
            </a:pPr>
            <a:r>
              <a:rPr lang="ja-JP" altLang="en-US" dirty="0"/>
              <a:t>オープンデータと関連する法制度の整理</a:t>
            </a:r>
          </a:p>
          <a:p>
            <a:pPr marL="457200" indent="-457200">
              <a:buFont typeface="+mj-lt"/>
              <a:buAutoNum type="arabicPeriod"/>
            </a:pPr>
            <a:endParaRPr lang="ja-JP" altLang="en-US" dirty="0"/>
          </a:p>
          <a:p>
            <a:pPr marL="457200" indent="-457200">
              <a:buFont typeface="+mj-lt"/>
              <a:buAutoNum type="arabicPeriod"/>
            </a:pPr>
            <a:r>
              <a:rPr lang="ja-JP" altLang="en-US" dirty="0"/>
              <a:t>対価性のあるデータをオープンデータ化する際の課題</a:t>
            </a:r>
          </a:p>
          <a:p>
            <a:pPr marL="457200" indent="-457200">
              <a:buFont typeface="+mj-lt"/>
              <a:buAutoNum type="arabicPeriod"/>
            </a:pPr>
            <a:endParaRPr lang="ja-JP" altLang="en-US" dirty="0"/>
          </a:p>
          <a:p>
            <a:pPr marL="457200" indent="-457200">
              <a:buFont typeface="+mj-lt"/>
              <a:buAutoNum type="arabicPeriod"/>
            </a:pPr>
            <a:r>
              <a:rPr lang="ja-JP" altLang="en-US" dirty="0"/>
              <a:t>データの</a:t>
            </a:r>
            <a:r>
              <a:rPr lang="ja-JP" altLang="en-US" dirty="0" smtClean="0"/>
              <a:t>質の保証と免責事項</a:t>
            </a:r>
            <a:endParaRPr lang="ja-JP" altLang="en-US" dirty="0"/>
          </a:p>
          <a:p>
            <a:pPr marL="457200" indent="-457200">
              <a:buFont typeface="+mj-lt"/>
              <a:buAutoNum type="arabicPeriod"/>
            </a:pPr>
            <a:endParaRPr lang="ja-JP" altLang="en-US" dirty="0"/>
          </a:p>
          <a:p>
            <a:pPr marL="457200" indent="-457200">
              <a:buFont typeface="+mj-lt"/>
              <a:buAutoNum type="arabicPeriod"/>
            </a:pPr>
            <a:r>
              <a:rPr lang="ja-JP" altLang="en-US" dirty="0"/>
              <a:t>その他の課題</a:t>
            </a:r>
          </a:p>
          <a:p>
            <a:pPr marL="663670" lvl="1" indent="-457200">
              <a:buFont typeface="Wingdings" panose="05000000000000000000" pitchFamily="2" charset="2"/>
              <a:buChar char="l"/>
            </a:pPr>
            <a:r>
              <a:rPr lang="ja-JP" altLang="en-US" dirty="0"/>
              <a:t>地方公共団体の疑問への回答</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a:t>
            </a:fld>
            <a:endParaRPr lang="en-US" altLang="ja-JP"/>
          </a:p>
        </p:txBody>
      </p:sp>
    </p:spTree>
    <p:extLst>
      <p:ext uri="{BB962C8B-B14F-4D97-AF65-F5344CB8AC3E}">
        <p14:creationId xmlns:p14="http://schemas.microsoft.com/office/powerpoint/2010/main" val="101369468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2400" dirty="0" smtClean="0"/>
              <a:t>参考：データに課金した場合と無償公開の場合の経済効果①</a:t>
            </a:r>
            <a:endParaRPr kumimoji="1" lang="ja-JP" altLang="en-US" sz="2400"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20</a:t>
            </a:fld>
            <a:endParaRPr lang="en-US" altLang="ja-JP"/>
          </a:p>
        </p:txBody>
      </p:sp>
      <p:sp>
        <p:nvSpPr>
          <p:cNvPr id="6" name="コンテンツ プレースホルダー 5"/>
          <p:cNvSpPr>
            <a:spLocks noGrp="1"/>
          </p:cNvSpPr>
          <p:nvPr>
            <p:ph idx="1"/>
          </p:nvPr>
        </p:nvSpPr>
        <p:spPr>
          <a:xfrm>
            <a:off x="351414" y="1143000"/>
            <a:ext cx="9146415" cy="5382344"/>
          </a:xfrm>
        </p:spPr>
        <p:txBody>
          <a:bodyPr>
            <a:normAutofit fontScale="85000" lnSpcReduction="10000"/>
          </a:bodyPr>
          <a:lstStyle/>
          <a:p>
            <a:r>
              <a:rPr lang="en-US" altLang="ja-JP" dirty="0"/>
              <a:t>Commercial exploitation of Europe's public sector information, </a:t>
            </a:r>
            <a:r>
              <a:rPr lang="en-US" altLang="ja-JP" dirty="0" err="1"/>
              <a:t>Exective</a:t>
            </a:r>
            <a:r>
              <a:rPr lang="en-US" altLang="ja-JP" dirty="0"/>
              <a:t> summary, 20 September 2000</a:t>
            </a:r>
            <a:r>
              <a:rPr lang="ja-JP" altLang="en-US" dirty="0" smtClean="0"/>
              <a:t>より</a:t>
            </a:r>
            <a:endParaRPr lang="ja-JP" altLang="en-US" dirty="0"/>
          </a:p>
          <a:p>
            <a:pPr lvl="1">
              <a:buFont typeface="Wingdings" panose="05000000000000000000" pitchFamily="2" charset="2"/>
              <a:buChar char="l"/>
            </a:pPr>
            <a:r>
              <a:rPr lang="ja-JP" altLang="en-US" dirty="0"/>
              <a:t>紙での公開を含めた</a:t>
            </a:r>
            <a:r>
              <a:rPr lang="en-US" altLang="ja-JP" dirty="0"/>
              <a:t>PSI</a:t>
            </a:r>
            <a:r>
              <a:rPr lang="ja-JP" altLang="en-US" dirty="0"/>
              <a:t>全体の投資効果</a:t>
            </a:r>
            <a:r>
              <a:rPr lang="en-US" altLang="ja-JP" dirty="0"/>
              <a:t>(1999</a:t>
            </a:r>
            <a:r>
              <a:rPr lang="ja-JP" altLang="en-US" dirty="0"/>
              <a:t>年前後</a:t>
            </a:r>
            <a:r>
              <a:rPr lang="en-US" altLang="ja-JP" dirty="0"/>
              <a:t>)</a:t>
            </a:r>
          </a:p>
          <a:p>
            <a:pPr lvl="1">
              <a:buFont typeface="Wingdings" panose="05000000000000000000" pitchFamily="2" charset="2"/>
              <a:buChar char="l"/>
            </a:pPr>
            <a:r>
              <a:rPr lang="en-US" altLang="ja-JP" dirty="0"/>
              <a:t>EU: </a:t>
            </a:r>
            <a:r>
              <a:rPr lang="ja-JP" altLang="en-US" dirty="0"/>
              <a:t>投資コスト回収のため</a:t>
            </a:r>
            <a:r>
              <a:rPr lang="ja-JP" altLang="en-US" i="1" u="sng" dirty="0">
                <a:solidFill>
                  <a:srgbClr val="0000FF"/>
                </a:solidFill>
              </a:rPr>
              <a:t>課金している</a:t>
            </a:r>
          </a:p>
          <a:p>
            <a:pPr marL="355600" lvl="1" indent="0">
              <a:buNone/>
            </a:pPr>
            <a:r>
              <a:rPr lang="en-US" altLang="ja-JP" dirty="0" smtClean="0"/>
              <a:t>	</a:t>
            </a:r>
            <a:r>
              <a:rPr lang="ja-JP" altLang="en-US" dirty="0" smtClean="0"/>
              <a:t>投資</a:t>
            </a:r>
            <a:r>
              <a:rPr lang="ja-JP" altLang="en-US" dirty="0"/>
              <a:t>コスト </a:t>
            </a:r>
            <a:r>
              <a:rPr lang="en-US" altLang="ja-JP" dirty="0"/>
              <a:t>95</a:t>
            </a:r>
            <a:r>
              <a:rPr lang="ja-JP" altLang="en-US" dirty="0"/>
              <a:t>億ユーロ／年</a:t>
            </a:r>
          </a:p>
          <a:p>
            <a:pPr marL="355600" lvl="1" indent="0">
              <a:buNone/>
            </a:pPr>
            <a:r>
              <a:rPr lang="en-US" altLang="ja-JP" dirty="0" smtClean="0"/>
              <a:t>	</a:t>
            </a:r>
            <a:r>
              <a:rPr lang="ja-JP" altLang="en-US" dirty="0" smtClean="0"/>
              <a:t>経済</a:t>
            </a:r>
            <a:r>
              <a:rPr lang="ja-JP" altLang="en-US" dirty="0"/>
              <a:t>効果</a:t>
            </a:r>
            <a:r>
              <a:rPr lang="en-US" altLang="ja-JP" dirty="0"/>
              <a:t>(</a:t>
            </a:r>
            <a:r>
              <a:rPr lang="ja-JP" altLang="en-US" dirty="0"/>
              <a:t>間接波及効果等も含む</a:t>
            </a:r>
            <a:r>
              <a:rPr lang="en-US" altLang="ja-JP" dirty="0"/>
              <a:t>) 680</a:t>
            </a:r>
            <a:r>
              <a:rPr lang="ja-JP" altLang="en-US" dirty="0"/>
              <a:t>億ユーロ</a:t>
            </a:r>
            <a:r>
              <a:rPr lang="en-US" altLang="ja-JP" dirty="0"/>
              <a:t>(EU</a:t>
            </a:r>
            <a:r>
              <a:rPr lang="ja-JP" altLang="en-US" dirty="0"/>
              <a:t>の</a:t>
            </a:r>
            <a:r>
              <a:rPr lang="en-US" altLang="ja-JP" dirty="0"/>
              <a:t>GDP</a:t>
            </a:r>
            <a:r>
              <a:rPr lang="ja-JP" altLang="en-US" dirty="0"/>
              <a:t>の</a:t>
            </a:r>
            <a:r>
              <a:rPr lang="en-US" altLang="ja-JP" dirty="0"/>
              <a:t>1%</a:t>
            </a:r>
            <a:r>
              <a:rPr lang="ja-JP" altLang="en-US" dirty="0"/>
              <a:t>相当</a:t>
            </a:r>
            <a:r>
              <a:rPr lang="en-US" altLang="ja-JP" dirty="0"/>
              <a:t>)</a:t>
            </a:r>
          </a:p>
          <a:p>
            <a:pPr marL="355600" lvl="1" indent="0">
              <a:buNone/>
            </a:pPr>
            <a:r>
              <a:rPr lang="en-US" altLang="ja-JP" dirty="0" smtClean="0"/>
              <a:t>	</a:t>
            </a:r>
            <a:r>
              <a:rPr lang="ja-JP" altLang="en-US" dirty="0" smtClean="0"/>
              <a:t>（</a:t>
            </a:r>
            <a:r>
              <a:rPr lang="ja-JP" altLang="en-US" dirty="0"/>
              <a:t>内訳：地理空間情報</a:t>
            </a:r>
            <a:r>
              <a:rPr lang="en-US" altLang="ja-JP" dirty="0"/>
              <a:t>-358</a:t>
            </a:r>
            <a:r>
              <a:rPr lang="ja-JP" altLang="en-US" dirty="0"/>
              <a:t>億、文化</a:t>
            </a:r>
            <a:r>
              <a:rPr lang="en-US" altLang="ja-JP" dirty="0"/>
              <a:t>-39</a:t>
            </a:r>
            <a:r>
              <a:rPr lang="ja-JP" altLang="en-US" dirty="0"/>
              <a:t>億、ビジネスサービス</a:t>
            </a:r>
            <a:r>
              <a:rPr lang="en-US" altLang="ja-JP" dirty="0"/>
              <a:t>-94</a:t>
            </a:r>
            <a:r>
              <a:rPr lang="ja-JP" altLang="en-US" dirty="0"/>
              <a:t>億、経済・社会</a:t>
            </a:r>
          </a:p>
          <a:p>
            <a:pPr marL="355600" lvl="1" indent="0">
              <a:buNone/>
            </a:pPr>
            <a:r>
              <a:rPr lang="ja-JP" altLang="en-US" dirty="0"/>
              <a:t>　　　　　データ</a:t>
            </a:r>
            <a:r>
              <a:rPr lang="en-US" altLang="ja-JP" dirty="0"/>
              <a:t>-117</a:t>
            </a:r>
            <a:r>
              <a:rPr lang="ja-JP" altLang="en-US" dirty="0"/>
              <a:t>億、その他</a:t>
            </a:r>
            <a:r>
              <a:rPr lang="en-US" altLang="ja-JP" dirty="0"/>
              <a:t>-74</a:t>
            </a:r>
            <a:r>
              <a:rPr lang="ja-JP" altLang="en-US" dirty="0"/>
              <a:t>億）</a:t>
            </a:r>
          </a:p>
          <a:p>
            <a:pPr marL="355600" lvl="1" indent="0">
              <a:buNone/>
            </a:pPr>
            <a:r>
              <a:rPr lang="en-US" altLang="ja-JP" dirty="0" smtClean="0"/>
              <a:t>	</a:t>
            </a:r>
            <a:r>
              <a:rPr lang="ja-JP" altLang="en-US" u="sng" dirty="0" smtClean="0">
                <a:solidFill>
                  <a:srgbClr val="0000FF"/>
                </a:solidFill>
              </a:rPr>
              <a:t>投資</a:t>
            </a:r>
            <a:r>
              <a:rPr lang="ja-JP" altLang="en-US" u="sng" dirty="0">
                <a:solidFill>
                  <a:srgbClr val="0000FF"/>
                </a:solidFill>
              </a:rPr>
              <a:t>効果＝経済効果／投資コスト＝</a:t>
            </a:r>
            <a:r>
              <a:rPr lang="en-US" altLang="ja-JP" u="sng" dirty="0">
                <a:solidFill>
                  <a:srgbClr val="0000FF"/>
                </a:solidFill>
              </a:rPr>
              <a:t>7.2</a:t>
            </a:r>
            <a:r>
              <a:rPr lang="ja-JP" altLang="en-US" u="sng" dirty="0">
                <a:solidFill>
                  <a:srgbClr val="0000FF"/>
                </a:solidFill>
              </a:rPr>
              <a:t>倍</a:t>
            </a:r>
            <a:r>
              <a:rPr lang="ja-JP" altLang="en-US" dirty="0"/>
              <a:t>弱</a:t>
            </a:r>
          </a:p>
          <a:p>
            <a:pPr lvl="1">
              <a:buFont typeface="Wingdings" panose="05000000000000000000" pitchFamily="2" charset="2"/>
              <a:buChar char="l"/>
            </a:pPr>
            <a:endParaRPr lang="ja-JP" altLang="en-US" dirty="0"/>
          </a:p>
          <a:p>
            <a:pPr lvl="1">
              <a:buFont typeface="Wingdings" panose="05000000000000000000" pitchFamily="2" charset="2"/>
              <a:buChar char="l"/>
            </a:pPr>
            <a:r>
              <a:rPr lang="en-US" altLang="ja-JP" dirty="0"/>
              <a:t>US: </a:t>
            </a:r>
            <a:r>
              <a:rPr lang="ja-JP" altLang="en-US" dirty="0"/>
              <a:t>基本的に無償で公開し、</a:t>
            </a:r>
            <a:r>
              <a:rPr lang="ja-JP" altLang="en-US" u="sng" dirty="0">
                <a:solidFill>
                  <a:srgbClr val="0000FF"/>
                </a:solidFill>
              </a:rPr>
              <a:t>課金していない</a:t>
            </a:r>
          </a:p>
          <a:p>
            <a:pPr marL="355600" lvl="1" indent="0">
              <a:buNone/>
            </a:pPr>
            <a:r>
              <a:rPr lang="en-US" altLang="ja-JP" dirty="0"/>
              <a:t>	</a:t>
            </a:r>
            <a:r>
              <a:rPr lang="ja-JP" altLang="en-US" dirty="0" smtClean="0"/>
              <a:t>投資</a:t>
            </a:r>
            <a:r>
              <a:rPr lang="ja-JP" altLang="en-US" dirty="0"/>
              <a:t>コスト </a:t>
            </a:r>
            <a:r>
              <a:rPr lang="en-US" altLang="ja-JP" dirty="0"/>
              <a:t>190</a:t>
            </a:r>
            <a:r>
              <a:rPr lang="ja-JP" altLang="en-US" dirty="0"/>
              <a:t>億ユーロ／年（ユーロ換算）</a:t>
            </a:r>
          </a:p>
          <a:p>
            <a:pPr marL="355600" lvl="1" indent="0">
              <a:buNone/>
            </a:pPr>
            <a:r>
              <a:rPr lang="en-US" altLang="ja-JP" dirty="0" smtClean="0"/>
              <a:t>	</a:t>
            </a:r>
            <a:r>
              <a:rPr lang="ja-JP" altLang="en-US" dirty="0" smtClean="0"/>
              <a:t>経済</a:t>
            </a:r>
            <a:r>
              <a:rPr lang="ja-JP" altLang="en-US" dirty="0"/>
              <a:t>効果</a:t>
            </a:r>
            <a:r>
              <a:rPr lang="en-US" altLang="ja-JP" dirty="0"/>
              <a:t>(</a:t>
            </a:r>
            <a:r>
              <a:rPr lang="ja-JP" altLang="en-US" dirty="0"/>
              <a:t>間接波及効果等も含む</a:t>
            </a:r>
            <a:r>
              <a:rPr lang="en-US" altLang="ja-JP" dirty="0"/>
              <a:t>) 7,500</a:t>
            </a:r>
            <a:r>
              <a:rPr lang="ja-JP" altLang="en-US" dirty="0"/>
              <a:t>億ユーロ</a:t>
            </a:r>
          </a:p>
          <a:p>
            <a:pPr marL="355600" lvl="1" indent="0">
              <a:buNone/>
            </a:pPr>
            <a:r>
              <a:rPr lang="en-US" altLang="ja-JP" dirty="0" smtClean="0"/>
              <a:t>	</a:t>
            </a:r>
            <a:r>
              <a:rPr lang="ja-JP" altLang="en-US" u="sng" dirty="0" smtClean="0">
                <a:solidFill>
                  <a:srgbClr val="0000FF"/>
                </a:solidFill>
              </a:rPr>
              <a:t>投資</a:t>
            </a:r>
            <a:r>
              <a:rPr lang="ja-JP" altLang="en-US" u="sng" dirty="0">
                <a:solidFill>
                  <a:srgbClr val="0000FF"/>
                </a:solidFill>
              </a:rPr>
              <a:t>効果＝経済効果／投資コスト＝</a:t>
            </a:r>
            <a:r>
              <a:rPr lang="en-US" altLang="ja-JP" u="sng" dirty="0">
                <a:solidFill>
                  <a:srgbClr val="0000FF"/>
                </a:solidFill>
              </a:rPr>
              <a:t>39.5</a:t>
            </a:r>
            <a:r>
              <a:rPr lang="ja-JP" altLang="en-US" u="sng" dirty="0">
                <a:solidFill>
                  <a:srgbClr val="0000FF"/>
                </a:solidFill>
              </a:rPr>
              <a:t>倍弱</a:t>
            </a:r>
          </a:p>
          <a:p>
            <a:pPr lvl="1">
              <a:buFont typeface="Wingdings" panose="05000000000000000000" pitchFamily="2" charset="2"/>
              <a:buChar char="l"/>
            </a:pPr>
            <a:endParaRPr lang="ja-JP" altLang="en-US" dirty="0"/>
          </a:p>
          <a:p>
            <a:pPr lvl="1">
              <a:buFont typeface="Wingdings" panose="05000000000000000000" pitchFamily="2" charset="2"/>
              <a:buChar char="l"/>
            </a:pPr>
            <a:r>
              <a:rPr lang="en-US" altLang="ja-JP" u="sng" dirty="0">
                <a:solidFill>
                  <a:srgbClr val="0000FF"/>
                </a:solidFill>
              </a:rPr>
              <a:t>EU</a:t>
            </a:r>
            <a:r>
              <a:rPr lang="ja-JP" altLang="en-US" u="sng" dirty="0">
                <a:solidFill>
                  <a:srgbClr val="0000FF"/>
                </a:solidFill>
              </a:rPr>
              <a:t>に対して</a:t>
            </a:r>
            <a:r>
              <a:rPr lang="en-US" altLang="ja-JP" u="sng" dirty="0">
                <a:solidFill>
                  <a:srgbClr val="0000FF"/>
                </a:solidFill>
              </a:rPr>
              <a:t>US</a:t>
            </a:r>
            <a:r>
              <a:rPr lang="ja-JP" altLang="en-US" u="sng" dirty="0">
                <a:solidFill>
                  <a:srgbClr val="0000FF"/>
                </a:solidFill>
              </a:rPr>
              <a:t>は</a:t>
            </a:r>
            <a:r>
              <a:rPr lang="en-US" altLang="ja-JP" u="sng" dirty="0">
                <a:solidFill>
                  <a:srgbClr val="0000FF"/>
                </a:solidFill>
              </a:rPr>
              <a:t>5.5</a:t>
            </a:r>
            <a:r>
              <a:rPr lang="ja-JP" altLang="en-US" u="sng" dirty="0">
                <a:solidFill>
                  <a:srgbClr val="0000FF"/>
                </a:solidFill>
              </a:rPr>
              <a:t>倍も投資効率が高い</a:t>
            </a:r>
          </a:p>
          <a:p>
            <a:pPr lvl="1">
              <a:buFont typeface="Wingdings" panose="05000000000000000000" pitchFamily="2" charset="2"/>
              <a:buChar char="l"/>
            </a:pPr>
            <a:r>
              <a:rPr lang="en-US" altLang="ja-JP" dirty="0"/>
              <a:t>EU</a:t>
            </a:r>
            <a:r>
              <a:rPr lang="ja-JP" altLang="en-US" dirty="0"/>
              <a:t>においても、</a:t>
            </a:r>
            <a:r>
              <a:rPr lang="en-US" altLang="ja-JP" dirty="0"/>
              <a:t>PSI</a:t>
            </a:r>
            <a:r>
              <a:rPr lang="ja-JP" altLang="en-US" dirty="0"/>
              <a:t>に対する課金を全廃した分を税収で賄うには、</a:t>
            </a:r>
            <a:r>
              <a:rPr lang="en-US" altLang="ja-JP" u="sng" dirty="0">
                <a:solidFill>
                  <a:srgbClr val="0000FF"/>
                </a:solidFill>
              </a:rPr>
              <a:t>PSI</a:t>
            </a:r>
            <a:r>
              <a:rPr lang="ja-JP" altLang="en-US" u="sng" dirty="0">
                <a:solidFill>
                  <a:srgbClr val="0000FF"/>
                </a:solidFill>
              </a:rPr>
              <a:t>市場を現状の</a:t>
            </a:r>
            <a:r>
              <a:rPr lang="en-US" altLang="ja-JP" u="sng" dirty="0">
                <a:solidFill>
                  <a:srgbClr val="0000FF"/>
                </a:solidFill>
              </a:rPr>
              <a:t>2</a:t>
            </a:r>
            <a:r>
              <a:rPr lang="ja-JP" altLang="en-US" u="sng" dirty="0">
                <a:solidFill>
                  <a:srgbClr val="0000FF"/>
                </a:solidFill>
              </a:rPr>
              <a:t>倍程度まで大きくすれば賄える</a:t>
            </a:r>
            <a:r>
              <a:rPr lang="ja-JP" altLang="en-US" dirty="0"/>
              <a:t>。もし、課金を止めることで</a:t>
            </a:r>
            <a:r>
              <a:rPr lang="en-US" altLang="ja-JP" dirty="0"/>
              <a:t>US</a:t>
            </a:r>
            <a:r>
              <a:rPr lang="ja-JP" altLang="en-US" dirty="0"/>
              <a:t>との投資効果の差分に相当する</a:t>
            </a:r>
            <a:r>
              <a:rPr lang="en-US" altLang="ja-JP" u="sng" dirty="0">
                <a:solidFill>
                  <a:srgbClr val="0000FF"/>
                </a:solidFill>
              </a:rPr>
              <a:t>5.5</a:t>
            </a:r>
            <a:r>
              <a:rPr lang="ja-JP" altLang="en-US" u="sng" dirty="0">
                <a:solidFill>
                  <a:srgbClr val="0000FF"/>
                </a:solidFill>
              </a:rPr>
              <a:t>倍の伸びが得られるなら、無償にしたほうが全体としては得になる</a:t>
            </a:r>
            <a:r>
              <a:rPr lang="ja-JP" altLang="en-US" dirty="0" smtClean="0"/>
              <a:t>。</a:t>
            </a:r>
            <a:endParaRPr lang="ja-JP" altLang="en-US" dirty="0"/>
          </a:p>
          <a:p>
            <a:pPr lvl="1">
              <a:buFont typeface="Wingdings" panose="05000000000000000000" pitchFamily="2" charset="2"/>
              <a:buChar char="l"/>
            </a:pPr>
            <a:endParaRPr kumimoji="1" lang="ja-JP" altLang="en-US" dirty="0"/>
          </a:p>
        </p:txBody>
      </p:sp>
    </p:spTree>
    <p:extLst>
      <p:ext uri="{BB962C8B-B14F-4D97-AF65-F5344CB8AC3E}">
        <p14:creationId xmlns:p14="http://schemas.microsoft.com/office/powerpoint/2010/main" val="32074299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2400" dirty="0" smtClean="0"/>
              <a:t>参考：データに課金した場合と無償公開の場合の経済効果②</a:t>
            </a:r>
            <a:endParaRPr kumimoji="1" lang="ja-JP" altLang="en-US" sz="2400"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21</a:t>
            </a:fld>
            <a:endParaRPr lang="en-US" altLang="ja-JP"/>
          </a:p>
        </p:txBody>
      </p:sp>
      <p:sp>
        <p:nvSpPr>
          <p:cNvPr id="6" name="コンテンツ プレースホルダー 5"/>
          <p:cNvSpPr>
            <a:spLocks noGrp="1"/>
          </p:cNvSpPr>
          <p:nvPr>
            <p:ph idx="1"/>
          </p:nvPr>
        </p:nvSpPr>
        <p:spPr>
          <a:xfrm>
            <a:off x="351414" y="1143000"/>
            <a:ext cx="9146415" cy="5382344"/>
          </a:xfrm>
        </p:spPr>
        <p:txBody>
          <a:bodyPr>
            <a:normAutofit fontScale="85000" lnSpcReduction="10000"/>
          </a:bodyPr>
          <a:lstStyle/>
          <a:p>
            <a:r>
              <a:rPr lang="en-US" altLang="ja-JP" dirty="0"/>
              <a:t>Borders in Cyberspace: Conflicting Public Sector Information Policies and their Economic Impacts, Summary Report, February 2002</a:t>
            </a:r>
            <a:r>
              <a:rPr lang="ja-JP" altLang="en-US" dirty="0"/>
              <a:t>より</a:t>
            </a:r>
          </a:p>
          <a:p>
            <a:pPr lvl="1">
              <a:buFont typeface="Wingdings" panose="05000000000000000000" pitchFamily="2" charset="2"/>
              <a:buChar char="l"/>
            </a:pPr>
            <a:r>
              <a:rPr lang="ja-JP" altLang="en-US" dirty="0"/>
              <a:t>オランダ政府地理データ委員会（</a:t>
            </a:r>
            <a:r>
              <a:rPr lang="en-US" altLang="ja-JP" dirty="0"/>
              <a:t>Dutch Federal Geographic Data Committee)</a:t>
            </a:r>
            <a:r>
              <a:rPr lang="ja-JP" altLang="en-US" dirty="0"/>
              <a:t>のレポート</a:t>
            </a:r>
          </a:p>
          <a:p>
            <a:pPr marL="355600" lvl="1" indent="0">
              <a:buNone/>
            </a:pPr>
            <a:r>
              <a:rPr lang="en-US" altLang="ja-JP" dirty="0" smtClean="0"/>
              <a:t>	</a:t>
            </a:r>
            <a:r>
              <a:rPr lang="ja-JP" altLang="en-US" dirty="0" smtClean="0"/>
              <a:t>「</a:t>
            </a:r>
            <a:r>
              <a:rPr lang="ja-JP" altLang="en-US" dirty="0"/>
              <a:t>地理情報を</a:t>
            </a:r>
            <a:r>
              <a:rPr lang="en-US" altLang="ja-JP" dirty="0"/>
              <a:t>60%</a:t>
            </a:r>
            <a:r>
              <a:rPr lang="ja-JP" altLang="en-US" dirty="0"/>
              <a:t>値引きしても、年</a:t>
            </a:r>
            <a:r>
              <a:rPr lang="en-US" altLang="ja-JP" dirty="0"/>
              <a:t>40</a:t>
            </a:r>
            <a:r>
              <a:rPr lang="ja-JP" altLang="en-US" dirty="0"/>
              <a:t>％売上増と</a:t>
            </a:r>
            <a:r>
              <a:rPr lang="en-US" altLang="ja-JP" dirty="0"/>
              <a:t>800</a:t>
            </a:r>
            <a:r>
              <a:rPr lang="ja-JP" altLang="en-US" dirty="0"/>
              <a:t>（名？）の雇用創出が見込めると予測</a:t>
            </a:r>
            <a:r>
              <a:rPr lang="ja-JP" altLang="en-US" dirty="0" smtClean="0"/>
              <a:t>」</a:t>
            </a:r>
            <a:endParaRPr lang="en-US" altLang="ja-JP" dirty="0" smtClean="0"/>
          </a:p>
          <a:p>
            <a:pPr marL="355600" lvl="1" indent="0">
              <a:buNone/>
            </a:pPr>
            <a:endParaRPr lang="ja-JP" altLang="en-US" dirty="0"/>
          </a:p>
          <a:p>
            <a:pPr lvl="1">
              <a:buFont typeface="Wingdings" panose="05000000000000000000" pitchFamily="2" charset="2"/>
              <a:buChar char="l"/>
            </a:pPr>
            <a:r>
              <a:rPr lang="en-US" altLang="ja-JP" dirty="0"/>
              <a:t>US</a:t>
            </a:r>
            <a:r>
              <a:rPr lang="ja-JP" altLang="en-US" dirty="0"/>
              <a:t>と</a:t>
            </a:r>
            <a:r>
              <a:rPr lang="en-US" altLang="ja-JP" dirty="0"/>
              <a:t>EU</a:t>
            </a:r>
            <a:r>
              <a:rPr lang="ja-JP" altLang="en-US" dirty="0"/>
              <a:t>は経済規模は同等だが、気象データの利用市場は</a:t>
            </a:r>
            <a:r>
              <a:rPr lang="en-US" altLang="ja-JP" dirty="0"/>
              <a:t>EU</a:t>
            </a:r>
            <a:r>
              <a:rPr lang="ja-JP" altLang="en-US" dirty="0"/>
              <a:t>の方が遥かに小さい（</a:t>
            </a:r>
            <a:r>
              <a:rPr lang="en-US" altLang="ja-JP" dirty="0"/>
              <a:t>10</a:t>
            </a:r>
            <a:r>
              <a:rPr lang="ja-JP" altLang="en-US" dirty="0"/>
              <a:t>倍以上の開き）。主な原因は以下と考えられる。</a:t>
            </a:r>
          </a:p>
          <a:p>
            <a:pPr lvl="2">
              <a:buFont typeface="Wingdings" panose="05000000000000000000" pitchFamily="2" charset="2"/>
              <a:buChar char="l"/>
            </a:pPr>
            <a:r>
              <a:rPr lang="ja-JP" altLang="en-US" dirty="0"/>
              <a:t>費用</a:t>
            </a:r>
            <a:r>
              <a:rPr lang="en-US" altLang="ja-JP" dirty="0"/>
              <a:t>: </a:t>
            </a:r>
            <a:r>
              <a:rPr lang="ja-JP" altLang="en-US" dirty="0"/>
              <a:t>　</a:t>
            </a:r>
            <a:r>
              <a:rPr lang="en-US" altLang="ja-JP" u="sng" dirty="0">
                <a:solidFill>
                  <a:srgbClr val="0000FF"/>
                </a:solidFill>
              </a:rPr>
              <a:t>unaffordable prices(EU)</a:t>
            </a:r>
            <a:r>
              <a:rPr lang="ja-JP" altLang="en-US" u="sng" dirty="0" err="1">
                <a:solidFill>
                  <a:srgbClr val="0000FF"/>
                </a:solidFill>
              </a:rPr>
              <a:t>、</a:t>
            </a:r>
            <a:r>
              <a:rPr lang="en-US" altLang="ja-JP" u="sng" dirty="0">
                <a:solidFill>
                  <a:srgbClr val="0000FF"/>
                </a:solidFill>
              </a:rPr>
              <a:t>freely available(US)</a:t>
            </a:r>
          </a:p>
          <a:p>
            <a:pPr lvl="2">
              <a:buFont typeface="Wingdings" panose="05000000000000000000" pitchFamily="2" charset="2"/>
              <a:buChar char="l"/>
            </a:pPr>
            <a:r>
              <a:rPr lang="ja-JP" altLang="en-US" dirty="0"/>
              <a:t>データポリシー</a:t>
            </a:r>
            <a:r>
              <a:rPr lang="en-US" altLang="ja-JP" dirty="0"/>
              <a:t>:</a:t>
            </a:r>
            <a:r>
              <a:rPr lang="ja-JP" altLang="en-US" dirty="0"/>
              <a:t>　 </a:t>
            </a:r>
            <a:r>
              <a:rPr lang="en-US" altLang="ja-JP" dirty="0"/>
              <a:t>EU</a:t>
            </a:r>
            <a:r>
              <a:rPr lang="ja-JP" altLang="en-US" dirty="0"/>
              <a:t>の国家気象サービスのデータポリシーが厳し過ぎる</a:t>
            </a:r>
          </a:p>
          <a:p>
            <a:pPr lvl="2">
              <a:buFont typeface="Wingdings" panose="05000000000000000000" pitchFamily="2" charset="2"/>
              <a:buChar char="l"/>
            </a:pPr>
            <a:r>
              <a:rPr lang="ja-JP" altLang="en-US" dirty="0"/>
              <a:t>ウェザーリスクマネージメント市場規模（</a:t>
            </a:r>
            <a:r>
              <a:rPr lang="en-US" altLang="ja-JP" dirty="0"/>
              <a:t>1997</a:t>
            </a:r>
            <a:r>
              <a:rPr lang="ja-JP" altLang="en-US" dirty="0"/>
              <a:t>年から</a:t>
            </a:r>
            <a:r>
              <a:rPr lang="en-US" altLang="ja-JP" dirty="0"/>
              <a:t>2002</a:t>
            </a:r>
            <a:r>
              <a:rPr lang="ja-JP" altLang="en-US" dirty="0"/>
              <a:t>年までの</a:t>
            </a:r>
            <a:r>
              <a:rPr lang="en-US" altLang="ja-JP" dirty="0"/>
              <a:t>5</a:t>
            </a:r>
            <a:r>
              <a:rPr lang="ja-JP" altLang="en-US" dirty="0"/>
              <a:t>年間の合計）</a:t>
            </a:r>
          </a:p>
          <a:p>
            <a:pPr lvl="3">
              <a:buFont typeface="Wingdings" panose="05000000000000000000" pitchFamily="2" charset="2"/>
              <a:buChar char="l"/>
            </a:pPr>
            <a:r>
              <a:rPr lang="en-US" altLang="ja-JP" sz="1500" dirty="0"/>
              <a:t>US: 9</a:t>
            </a:r>
            <a:r>
              <a:rPr lang="ja-JP" altLang="en-US" sz="1500" dirty="0"/>
              <a:t>兆</a:t>
            </a:r>
            <a:r>
              <a:rPr lang="en-US" altLang="ja-JP" sz="1500" dirty="0"/>
              <a:t>6960</a:t>
            </a:r>
            <a:r>
              <a:rPr lang="ja-JP" altLang="en-US" sz="1500" dirty="0"/>
              <a:t>億米ドル</a:t>
            </a:r>
          </a:p>
          <a:p>
            <a:pPr lvl="3">
              <a:buFont typeface="Wingdings" panose="05000000000000000000" pitchFamily="2" charset="2"/>
              <a:buChar char="l"/>
            </a:pPr>
            <a:r>
              <a:rPr lang="en-US" altLang="ja-JP" sz="1500" dirty="0"/>
              <a:t>EU: 7213</a:t>
            </a:r>
            <a:r>
              <a:rPr lang="ja-JP" altLang="en-US" sz="1500" dirty="0"/>
              <a:t>億米ドル</a:t>
            </a:r>
          </a:p>
          <a:p>
            <a:pPr lvl="2">
              <a:buFont typeface="Wingdings" panose="05000000000000000000" pitchFamily="2" charset="2"/>
              <a:buChar char="l"/>
            </a:pPr>
            <a:r>
              <a:rPr lang="ja-JP" altLang="en-US" dirty="0"/>
              <a:t>商業的な気象サービス市場</a:t>
            </a:r>
          </a:p>
          <a:p>
            <a:pPr lvl="3">
              <a:buFont typeface="Wingdings" panose="05000000000000000000" pitchFamily="2" charset="2"/>
              <a:buChar char="l"/>
            </a:pPr>
            <a:r>
              <a:rPr lang="en-US" altLang="ja-JP" sz="1500" dirty="0"/>
              <a:t>US: 4000</a:t>
            </a:r>
            <a:r>
              <a:rPr lang="ja-JP" altLang="en-US" sz="1500" dirty="0"/>
              <a:t>～</a:t>
            </a:r>
            <a:r>
              <a:rPr lang="en-US" altLang="ja-JP" sz="1500" dirty="0"/>
              <a:t>7000</a:t>
            </a:r>
            <a:r>
              <a:rPr lang="ja-JP" altLang="en-US" sz="1500" dirty="0"/>
              <a:t>億米ドル、</a:t>
            </a:r>
            <a:r>
              <a:rPr lang="en-US" altLang="ja-JP" sz="1500" dirty="0"/>
              <a:t>400</a:t>
            </a:r>
            <a:r>
              <a:rPr lang="ja-JP" altLang="en-US" sz="1500" dirty="0"/>
              <a:t>社、</a:t>
            </a:r>
            <a:r>
              <a:rPr lang="en-US" altLang="ja-JP" sz="1500" dirty="0"/>
              <a:t>4000</a:t>
            </a:r>
            <a:r>
              <a:rPr lang="ja-JP" altLang="en-US" sz="1500" dirty="0"/>
              <a:t>雇用</a:t>
            </a:r>
          </a:p>
          <a:p>
            <a:pPr lvl="3">
              <a:buFont typeface="Wingdings" panose="05000000000000000000" pitchFamily="2" charset="2"/>
              <a:buChar char="l"/>
            </a:pPr>
            <a:r>
              <a:rPr lang="en-US" altLang="ja-JP" sz="1500" dirty="0"/>
              <a:t>EU: 300</a:t>
            </a:r>
            <a:r>
              <a:rPr lang="ja-JP" altLang="en-US" sz="1500" dirty="0"/>
              <a:t>～</a:t>
            </a:r>
            <a:r>
              <a:rPr lang="en-US" altLang="ja-JP" sz="1500" dirty="0"/>
              <a:t>500</a:t>
            </a:r>
            <a:r>
              <a:rPr lang="ja-JP" altLang="en-US" sz="1500" dirty="0"/>
              <a:t>億ドル、</a:t>
            </a:r>
            <a:r>
              <a:rPr lang="en-US" altLang="ja-JP" sz="1500" dirty="0"/>
              <a:t>30</a:t>
            </a:r>
            <a:r>
              <a:rPr lang="ja-JP" altLang="en-US" sz="1500" dirty="0"/>
              <a:t>社、</a:t>
            </a:r>
            <a:r>
              <a:rPr lang="en-US" altLang="ja-JP" sz="1500" dirty="0"/>
              <a:t>300</a:t>
            </a:r>
            <a:r>
              <a:rPr lang="ja-JP" altLang="en-US" sz="1500" dirty="0"/>
              <a:t>雇用</a:t>
            </a:r>
          </a:p>
          <a:p>
            <a:pPr lvl="1">
              <a:buFont typeface="Wingdings" panose="05000000000000000000" pitchFamily="2" charset="2"/>
              <a:buChar char="l"/>
            </a:pPr>
            <a:r>
              <a:rPr lang="ja-JP" altLang="en-US" dirty="0"/>
              <a:t>個別事例：</a:t>
            </a:r>
            <a:r>
              <a:rPr lang="en-US" altLang="ja-JP" dirty="0"/>
              <a:t>US</a:t>
            </a:r>
            <a:r>
              <a:rPr lang="ja-JP" altLang="en-US" dirty="0"/>
              <a:t>で</a:t>
            </a:r>
            <a:r>
              <a:rPr lang="en-US" altLang="ja-JP" dirty="0"/>
              <a:t>marginal cost</a:t>
            </a:r>
            <a:r>
              <a:rPr lang="ja-JP" altLang="en-US" dirty="0"/>
              <a:t>を課金した際に期待どおりの市場を獲得出来なかった例</a:t>
            </a:r>
          </a:p>
          <a:p>
            <a:pPr lvl="2">
              <a:buFont typeface="Wingdings" panose="05000000000000000000" pitchFamily="2" charset="2"/>
              <a:buChar char="l"/>
            </a:pPr>
            <a:r>
              <a:rPr lang="en-US" altLang="ja-JP" dirty="0"/>
              <a:t>FMC</a:t>
            </a:r>
            <a:r>
              <a:rPr lang="ja-JP" altLang="en-US" dirty="0"/>
              <a:t>（</a:t>
            </a:r>
            <a:r>
              <a:rPr lang="en-US" altLang="ja-JP" dirty="0"/>
              <a:t>Federal Maritime Commission</a:t>
            </a:r>
            <a:r>
              <a:rPr lang="ja-JP" altLang="en-US" dirty="0"/>
              <a:t>）が</a:t>
            </a:r>
            <a:r>
              <a:rPr lang="en-US" altLang="ja-JP" dirty="0"/>
              <a:t>Automated Tariff Filing and Information System(ATFI)</a:t>
            </a:r>
            <a:r>
              <a:rPr lang="ja-JP" altLang="en-US" dirty="0"/>
              <a:t>を作った。利用料として</a:t>
            </a:r>
            <a:r>
              <a:rPr lang="en-US" altLang="ja-JP" dirty="0"/>
              <a:t>1</a:t>
            </a:r>
            <a:r>
              <a:rPr lang="ja-JP" altLang="en-US" dirty="0"/>
              <a:t>分あたり</a:t>
            </a:r>
            <a:r>
              <a:rPr lang="en-US" altLang="ja-JP" dirty="0"/>
              <a:t>46</a:t>
            </a:r>
            <a:r>
              <a:rPr lang="ja-JP" altLang="en-US" dirty="0"/>
              <a:t>セント課金し、</a:t>
            </a:r>
            <a:r>
              <a:rPr lang="en-US" altLang="ja-JP" dirty="0"/>
              <a:t>3</a:t>
            </a:r>
            <a:r>
              <a:rPr lang="ja-JP" altLang="en-US" dirty="0"/>
              <a:t>年間で、</a:t>
            </a:r>
            <a:r>
              <a:rPr lang="en-US" altLang="ja-JP" dirty="0"/>
              <a:t>8</a:t>
            </a:r>
            <a:r>
              <a:rPr lang="ja-JP" altLang="en-US" dirty="0"/>
              <a:t>億</a:t>
            </a:r>
            <a:r>
              <a:rPr lang="en-US" altLang="ja-JP" dirty="0"/>
              <a:t>1</a:t>
            </a:r>
            <a:r>
              <a:rPr lang="ja-JP" altLang="en-US" dirty="0"/>
              <a:t>千万ドル回収する目標を立てたが、現実には目標の</a:t>
            </a:r>
            <a:r>
              <a:rPr lang="en-US" altLang="ja-JP" dirty="0"/>
              <a:t>0.05%</a:t>
            </a:r>
            <a:r>
              <a:rPr lang="ja-JP" altLang="en-US" dirty="0"/>
              <a:t>の</a:t>
            </a:r>
            <a:r>
              <a:rPr lang="en-US" altLang="ja-JP" dirty="0"/>
              <a:t>43.8</a:t>
            </a:r>
            <a:r>
              <a:rPr lang="ja-JP" altLang="en-US" dirty="0"/>
              <a:t>万ドルしか得られなかった。他の組織から同様のからデータが得られるため、指示を得られなかった。</a:t>
            </a:r>
          </a:p>
          <a:p>
            <a:pPr lvl="1">
              <a:buFont typeface="Wingdings" panose="05000000000000000000" pitchFamily="2" charset="2"/>
              <a:buChar char="l"/>
            </a:pPr>
            <a:endParaRPr lang="ja-JP" altLang="en-US" dirty="0"/>
          </a:p>
          <a:p>
            <a:pPr lvl="1">
              <a:buFont typeface="Wingdings" panose="05000000000000000000" pitchFamily="2" charset="2"/>
              <a:buChar char="l"/>
            </a:pPr>
            <a:r>
              <a:rPr lang="ja-JP" altLang="en-US" dirty="0"/>
              <a:t>データの利用に対して</a:t>
            </a:r>
            <a:r>
              <a:rPr lang="ja-JP" altLang="en-US" u="sng" dirty="0">
                <a:solidFill>
                  <a:srgbClr val="0000FF"/>
                </a:solidFill>
              </a:rPr>
              <a:t>僅かでも課金すると利用者を逃す可能性が高い</a:t>
            </a:r>
            <a:r>
              <a:rPr lang="ja-JP" altLang="en-US" dirty="0"/>
              <a:t>。なるべく課金はせずに、</a:t>
            </a:r>
            <a:r>
              <a:rPr lang="ja-JP" altLang="en-US" u="sng" dirty="0">
                <a:solidFill>
                  <a:srgbClr val="0000FF"/>
                </a:solidFill>
              </a:rPr>
              <a:t>市場全体の拡大を図るほうが全体としては効果が高い</a:t>
            </a:r>
            <a:r>
              <a:rPr lang="ja-JP" altLang="en-US" dirty="0" smtClean="0"/>
              <a:t>。</a:t>
            </a:r>
            <a:endParaRPr lang="ja-JP" altLang="en-US" dirty="0"/>
          </a:p>
          <a:p>
            <a:pPr lvl="1">
              <a:buFont typeface="Wingdings" panose="05000000000000000000" pitchFamily="2" charset="2"/>
              <a:buChar char="l"/>
            </a:pPr>
            <a:endParaRPr kumimoji="1" lang="ja-JP" altLang="en-US" dirty="0"/>
          </a:p>
        </p:txBody>
      </p:sp>
    </p:spTree>
    <p:extLst>
      <p:ext uri="{BB962C8B-B14F-4D97-AF65-F5344CB8AC3E}">
        <p14:creationId xmlns:p14="http://schemas.microsoft.com/office/powerpoint/2010/main" val="27118562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2400" dirty="0" smtClean="0"/>
              <a:t>参考：データに課金した場合と無償公開の場合の経済効果③</a:t>
            </a:r>
            <a:endParaRPr kumimoji="1" lang="ja-JP" altLang="en-US" sz="2400"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22</a:t>
            </a:fld>
            <a:endParaRPr lang="en-US" altLang="ja-JP"/>
          </a:p>
        </p:txBody>
      </p:sp>
      <p:sp>
        <p:nvSpPr>
          <p:cNvPr id="6" name="コンテンツ プレースホルダー 5"/>
          <p:cNvSpPr>
            <a:spLocks noGrp="1"/>
          </p:cNvSpPr>
          <p:nvPr>
            <p:ph idx="1"/>
          </p:nvPr>
        </p:nvSpPr>
        <p:spPr/>
        <p:txBody>
          <a:bodyPr>
            <a:normAutofit fontScale="85000" lnSpcReduction="10000"/>
          </a:bodyPr>
          <a:lstStyle/>
          <a:p>
            <a:r>
              <a:rPr lang="en-US" altLang="ja-JP" dirty="0"/>
              <a:t>REVIEW OF RECENT STUDIES ON PSI RE-USE AND RELATED MARKET DEVELOPMENTS</a:t>
            </a:r>
            <a:r>
              <a:rPr lang="ja-JP" altLang="en-US" dirty="0"/>
              <a:t>より</a:t>
            </a:r>
          </a:p>
          <a:p>
            <a:pPr lvl="1">
              <a:buFont typeface="Wingdings" panose="05000000000000000000" pitchFamily="2" charset="2"/>
              <a:buChar char="l"/>
            </a:pPr>
            <a:r>
              <a:rPr lang="en-US" altLang="ja-JP" dirty="0"/>
              <a:t>EU27</a:t>
            </a:r>
            <a:r>
              <a:rPr lang="ja-JP" altLang="en-US" dirty="0"/>
              <a:t>か国での</a:t>
            </a:r>
            <a:r>
              <a:rPr lang="en-US" altLang="ja-JP" dirty="0"/>
              <a:t>PSI</a:t>
            </a:r>
            <a:r>
              <a:rPr lang="ja-JP" altLang="en-US" dirty="0"/>
              <a:t>の直接的な再利用市場は</a:t>
            </a:r>
            <a:r>
              <a:rPr lang="en-US" altLang="ja-JP" dirty="0"/>
              <a:t>280</a:t>
            </a:r>
            <a:r>
              <a:rPr lang="ja-JP" altLang="en-US" dirty="0"/>
              <a:t>億ユーロ（</a:t>
            </a:r>
            <a:r>
              <a:rPr lang="en-US" altLang="ja-JP" dirty="0"/>
              <a:t>2008</a:t>
            </a:r>
            <a:r>
              <a:rPr lang="ja-JP" altLang="en-US" dirty="0"/>
              <a:t>年）、さらに関連市場を含めると</a:t>
            </a:r>
            <a:r>
              <a:rPr lang="en-US" altLang="ja-JP" dirty="0"/>
              <a:t>320</a:t>
            </a:r>
            <a:r>
              <a:rPr lang="ja-JP" altLang="en-US" dirty="0"/>
              <a:t>億ユーロで年</a:t>
            </a:r>
            <a:r>
              <a:rPr lang="en-US" altLang="ja-JP" dirty="0"/>
              <a:t>7%</a:t>
            </a:r>
            <a:r>
              <a:rPr lang="ja-JP" altLang="en-US" dirty="0"/>
              <a:t>の成長率である（</a:t>
            </a:r>
            <a:r>
              <a:rPr lang="en-US" altLang="ja-JP" dirty="0"/>
              <a:t>2010</a:t>
            </a:r>
            <a:r>
              <a:rPr lang="ja-JP" altLang="en-US" dirty="0"/>
              <a:t>年）</a:t>
            </a:r>
          </a:p>
          <a:p>
            <a:pPr marL="355600" lvl="1" indent="0">
              <a:buNone/>
            </a:pPr>
            <a:r>
              <a:rPr lang="en-US" altLang="ja-JP" dirty="0" smtClean="0"/>
              <a:t>	</a:t>
            </a:r>
            <a:r>
              <a:rPr lang="ja-JP" altLang="en-US" dirty="0" smtClean="0"/>
              <a:t>→</a:t>
            </a:r>
            <a:r>
              <a:rPr lang="ja-JP" altLang="en-US" dirty="0"/>
              <a:t>これに対し、オープンかつ</a:t>
            </a:r>
            <a:r>
              <a:rPr lang="ja-JP" altLang="en-US" u="sng" dirty="0">
                <a:solidFill>
                  <a:srgbClr val="0000FF"/>
                </a:solidFill>
              </a:rPr>
              <a:t>無料あるいは限界コストでの提供にすれば、直接利用＋再利用市場</a:t>
            </a:r>
            <a:r>
              <a:rPr lang="ja-JP" altLang="en-US" u="sng" dirty="0" smtClean="0">
                <a:solidFill>
                  <a:srgbClr val="0000FF"/>
                </a:solidFill>
              </a:rPr>
              <a:t>は</a:t>
            </a:r>
            <a:r>
              <a:rPr lang="en-US" altLang="ja-JP" dirty="0" smtClean="0">
                <a:solidFill>
                  <a:srgbClr val="0000FF"/>
                </a:solidFill>
              </a:rPr>
              <a:t>	</a:t>
            </a:r>
            <a:r>
              <a:rPr lang="ja-JP" altLang="en-US" dirty="0" smtClean="0">
                <a:solidFill>
                  <a:srgbClr val="0000FF"/>
                </a:solidFill>
              </a:rPr>
              <a:t>　</a:t>
            </a:r>
            <a:r>
              <a:rPr lang="en-US" altLang="ja-JP" u="sng" dirty="0" smtClean="0">
                <a:solidFill>
                  <a:srgbClr val="0000FF"/>
                </a:solidFill>
              </a:rPr>
              <a:t>EU27</a:t>
            </a:r>
            <a:r>
              <a:rPr lang="ja-JP" altLang="en-US" u="sng" dirty="0" smtClean="0">
                <a:solidFill>
                  <a:srgbClr val="0000FF"/>
                </a:solidFill>
              </a:rPr>
              <a:t>か</a:t>
            </a:r>
            <a:r>
              <a:rPr lang="ja-JP" altLang="en-US" u="sng" dirty="0">
                <a:solidFill>
                  <a:srgbClr val="0000FF"/>
                </a:solidFill>
              </a:rPr>
              <a:t>国で</a:t>
            </a:r>
            <a:r>
              <a:rPr lang="en-US" altLang="ja-JP" u="sng" dirty="0">
                <a:solidFill>
                  <a:srgbClr val="0000FF"/>
                </a:solidFill>
              </a:rPr>
              <a:t>400</a:t>
            </a:r>
            <a:r>
              <a:rPr lang="ja-JP" altLang="en-US" u="sng" dirty="0">
                <a:solidFill>
                  <a:srgbClr val="0000FF"/>
                </a:solidFill>
              </a:rPr>
              <a:t>億ユーロに上る</a:t>
            </a:r>
            <a:r>
              <a:rPr lang="ja-JP" altLang="en-US" dirty="0"/>
              <a:t>と推計される。</a:t>
            </a:r>
          </a:p>
          <a:p>
            <a:pPr lvl="1">
              <a:buFont typeface="Wingdings" panose="05000000000000000000" pitchFamily="2" charset="2"/>
              <a:buChar char="l"/>
            </a:pPr>
            <a:r>
              <a:rPr lang="ja-JP" altLang="en-US" dirty="0"/>
              <a:t>また、間接的な経済効果（効率化による国民の時間節約等）まで入れると、 </a:t>
            </a:r>
            <a:r>
              <a:rPr lang="en-US" altLang="ja-JP" dirty="0"/>
              <a:t>EU27</a:t>
            </a:r>
            <a:r>
              <a:rPr lang="ja-JP" altLang="en-US" dirty="0"/>
              <a:t>か国で</a:t>
            </a:r>
            <a:r>
              <a:rPr lang="en-US" altLang="ja-JP" dirty="0"/>
              <a:t>1400</a:t>
            </a:r>
            <a:r>
              <a:rPr lang="ja-JP" altLang="en-US" dirty="0"/>
              <a:t>億ユーロ</a:t>
            </a:r>
            <a:r>
              <a:rPr lang="en-US" altLang="ja-JP" dirty="0"/>
              <a:t>/</a:t>
            </a:r>
            <a:r>
              <a:rPr lang="ja-JP" altLang="en-US" dirty="0"/>
              <a:t>年の市場になると推計される。</a:t>
            </a:r>
          </a:p>
          <a:p>
            <a:pPr marL="355600" lvl="1" indent="0">
              <a:buNone/>
            </a:pPr>
            <a:r>
              <a:rPr lang="en-US" altLang="ja-JP" dirty="0" smtClean="0"/>
              <a:t>	</a:t>
            </a:r>
            <a:r>
              <a:rPr lang="ja-JP" altLang="en-US" dirty="0" smtClean="0"/>
              <a:t>→</a:t>
            </a:r>
            <a:r>
              <a:rPr lang="ja-JP" altLang="en-US" dirty="0"/>
              <a:t>これに対し、イージーアクセスの実現、インフラや各種障壁の改善等がされていれば、直接</a:t>
            </a:r>
            <a:r>
              <a:rPr lang="en-US" altLang="ja-JP" dirty="0"/>
              <a:t>+</a:t>
            </a:r>
            <a:r>
              <a:rPr lang="ja-JP" altLang="en-US" dirty="0" smtClean="0"/>
              <a:t>間接</a:t>
            </a:r>
            <a:r>
              <a:rPr lang="en-US" altLang="ja-JP" dirty="0" smtClean="0"/>
              <a:t>	</a:t>
            </a:r>
            <a:r>
              <a:rPr lang="ja-JP" altLang="en-US" dirty="0" smtClean="0"/>
              <a:t>　市場合わせて</a:t>
            </a:r>
            <a:r>
              <a:rPr lang="en-US" altLang="ja-JP" dirty="0"/>
              <a:t>2000</a:t>
            </a:r>
            <a:r>
              <a:rPr lang="ja-JP" altLang="en-US" dirty="0"/>
              <a:t>億ユーロ（</a:t>
            </a:r>
            <a:r>
              <a:rPr lang="en-US" altLang="ja-JP" dirty="0"/>
              <a:t>GDP1%</a:t>
            </a:r>
            <a:r>
              <a:rPr lang="ja-JP" altLang="en-US" dirty="0"/>
              <a:t>相当（</a:t>
            </a:r>
            <a:r>
              <a:rPr lang="en-US" altLang="ja-JP" dirty="0"/>
              <a:t>2008</a:t>
            </a:r>
            <a:r>
              <a:rPr lang="ja-JP" altLang="en-US" dirty="0"/>
              <a:t>年））まで拡大できていたものと推計される。</a:t>
            </a:r>
          </a:p>
          <a:p>
            <a:pPr lvl="1">
              <a:buFont typeface="Wingdings" panose="05000000000000000000" pitchFamily="2" charset="2"/>
              <a:buChar char="l"/>
            </a:pPr>
            <a:endParaRPr lang="ja-JP" altLang="en-US" dirty="0"/>
          </a:p>
          <a:p>
            <a:pPr lvl="1">
              <a:buFont typeface="Wingdings" panose="05000000000000000000" pitchFamily="2" charset="2"/>
              <a:buChar char="l"/>
            </a:pPr>
            <a:r>
              <a:rPr lang="ja-JP" altLang="en-US" dirty="0"/>
              <a:t>総合すると、</a:t>
            </a:r>
            <a:r>
              <a:rPr lang="ja-JP" altLang="en-US" u="sng" dirty="0">
                <a:solidFill>
                  <a:srgbClr val="0000FF"/>
                </a:solidFill>
              </a:rPr>
              <a:t>費用の改善、ライセンス条件の統一、データ標準等により、</a:t>
            </a:r>
            <a:r>
              <a:rPr lang="en-US" altLang="ja-JP" u="sng" dirty="0">
                <a:solidFill>
                  <a:srgbClr val="0000FF"/>
                </a:solidFill>
              </a:rPr>
              <a:t>10</a:t>
            </a:r>
            <a:r>
              <a:rPr lang="ja-JP" altLang="en-US" u="sng" dirty="0">
                <a:solidFill>
                  <a:srgbClr val="0000FF"/>
                </a:solidFill>
              </a:rPr>
              <a:t>～</a:t>
            </a:r>
            <a:r>
              <a:rPr lang="en-US" altLang="ja-JP" u="sng" dirty="0">
                <a:solidFill>
                  <a:srgbClr val="0000FF"/>
                </a:solidFill>
              </a:rPr>
              <a:t>40</a:t>
            </a:r>
            <a:r>
              <a:rPr lang="ja-JP" altLang="en-US" u="sng" dirty="0">
                <a:solidFill>
                  <a:srgbClr val="0000FF"/>
                </a:solidFill>
              </a:rPr>
              <a:t>％の経済効果増が見込まれる</a:t>
            </a:r>
            <a:r>
              <a:rPr lang="ja-JP" altLang="en-US" dirty="0"/>
              <a:t>。</a:t>
            </a:r>
          </a:p>
          <a:p>
            <a:pPr lvl="1">
              <a:buFont typeface="Wingdings" panose="05000000000000000000" pitchFamily="2" charset="2"/>
              <a:buChar char="l"/>
            </a:pPr>
            <a:r>
              <a:rPr lang="ja-JP" altLang="en-US" dirty="0"/>
              <a:t>現実には</a:t>
            </a:r>
            <a:r>
              <a:rPr lang="en-US" altLang="ja-JP" dirty="0"/>
              <a:t>PSI</a:t>
            </a:r>
            <a:r>
              <a:rPr lang="ja-JP" altLang="en-US" dirty="0"/>
              <a:t>から政府が得る収入はわずかで、組織予算の</a:t>
            </a:r>
            <a:r>
              <a:rPr lang="en-US" altLang="ja-JP" dirty="0"/>
              <a:t>1%</a:t>
            </a:r>
            <a:r>
              <a:rPr lang="ja-JP" altLang="en-US" dirty="0"/>
              <a:t>から多くても</a:t>
            </a:r>
            <a:r>
              <a:rPr lang="en-US" altLang="ja-JP" dirty="0"/>
              <a:t>1/15</a:t>
            </a:r>
            <a:r>
              <a:rPr lang="ja-JP" altLang="en-US" dirty="0"/>
              <a:t>程度であり、経済効果に対して遥かに少ない。</a:t>
            </a:r>
            <a:r>
              <a:rPr lang="ja-JP" altLang="en-US" u="sng" dirty="0">
                <a:solidFill>
                  <a:srgbClr val="0000FF"/>
                </a:solidFill>
              </a:rPr>
              <a:t>収入を見込むよりは経済効果を見込むほうが遥かに効果が高い</a:t>
            </a:r>
            <a:r>
              <a:rPr lang="ja-JP" altLang="en-US" dirty="0"/>
              <a:t>。</a:t>
            </a:r>
          </a:p>
          <a:p>
            <a:pPr lvl="1">
              <a:buFont typeface="Wingdings" panose="05000000000000000000" pitchFamily="2" charset="2"/>
              <a:buChar char="l"/>
            </a:pPr>
            <a:endParaRPr lang="ja-JP" altLang="en-US" dirty="0"/>
          </a:p>
          <a:p>
            <a:pPr lvl="1">
              <a:buFont typeface="Wingdings" panose="05000000000000000000" pitchFamily="2" charset="2"/>
              <a:buChar char="l"/>
            </a:pPr>
            <a:r>
              <a:rPr lang="ja-JP" altLang="en-US" dirty="0"/>
              <a:t>参考（改善効果の内訳の一部）：</a:t>
            </a:r>
          </a:p>
          <a:p>
            <a:pPr lvl="2">
              <a:buFont typeface="Wingdings" panose="05000000000000000000" pitchFamily="2" charset="2"/>
              <a:buChar char="l"/>
            </a:pPr>
            <a:r>
              <a:rPr lang="ja-JP" altLang="en-US" dirty="0"/>
              <a:t>情報のアクセス性を改善すると、法定の環境アセスメント費用が</a:t>
            </a:r>
            <a:r>
              <a:rPr lang="en-US" altLang="ja-JP" dirty="0"/>
              <a:t>20</a:t>
            </a:r>
            <a:r>
              <a:rPr lang="ja-JP" altLang="en-US" dirty="0"/>
              <a:t>％削減、年</a:t>
            </a:r>
            <a:r>
              <a:rPr lang="en-US" altLang="ja-JP" dirty="0"/>
              <a:t>20</a:t>
            </a:r>
            <a:r>
              <a:rPr lang="ja-JP" altLang="en-US" dirty="0"/>
              <a:t>億ユーロ節約が可能。</a:t>
            </a:r>
          </a:p>
          <a:p>
            <a:pPr lvl="2">
              <a:buFont typeface="Wingdings" panose="05000000000000000000" pitchFamily="2" charset="2"/>
              <a:buChar char="l"/>
            </a:pPr>
            <a:r>
              <a:rPr lang="en-US" altLang="ja-JP" dirty="0"/>
              <a:t>R&amp;D</a:t>
            </a:r>
            <a:r>
              <a:rPr lang="ja-JP" altLang="en-US" dirty="0"/>
              <a:t>成果をオープンにすると経常益</a:t>
            </a:r>
            <a:r>
              <a:rPr lang="en-US" altLang="ja-JP" dirty="0"/>
              <a:t>60</a:t>
            </a:r>
            <a:r>
              <a:rPr lang="ja-JP" altLang="en-US" dirty="0"/>
              <a:t>億ユーロ増。</a:t>
            </a:r>
          </a:p>
          <a:p>
            <a:pPr lvl="2">
              <a:buFont typeface="Wingdings" panose="05000000000000000000" pitchFamily="2" charset="2"/>
              <a:buChar char="l"/>
            </a:pPr>
            <a:r>
              <a:rPr lang="ja-JP" altLang="en-US" dirty="0"/>
              <a:t>市民が</a:t>
            </a:r>
            <a:r>
              <a:rPr lang="en-US" altLang="ja-JP" dirty="0"/>
              <a:t>2</a:t>
            </a:r>
            <a:r>
              <a:rPr lang="ja-JP" altLang="en-US" dirty="0"/>
              <a:t>時間の時間節約ができれば</a:t>
            </a:r>
            <a:r>
              <a:rPr lang="en-US" altLang="ja-JP" dirty="0"/>
              <a:t>140</a:t>
            </a:r>
            <a:r>
              <a:rPr lang="ja-JP" altLang="en-US" dirty="0"/>
              <a:t>億ユーロの価値。</a:t>
            </a:r>
          </a:p>
          <a:p>
            <a:endParaRPr kumimoji="1" lang="ja-JP" altLang="en-US" dirty="0"/>
          </a:p>
        </p:txBody>
      </p:sp>
    </p:spTree>
    <p:extLst>
      <p:ext uri="{BB962C8B-B14F-4D97-AF65-F5344CB8AC3E}">
        <p14:creationId xmlns:p14="http://schemas.microsoft.com/office/powerpoint/2010/main" val="14253035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2400" dirty="0" smtClean="0"/>
              <a:t>参考：諸外国における有償提供に関する基本的な考え方</a:t>
            </a:r>
            <a:endParaRPr kumimoji="1" lang="ja-JP" altLang="en-US" sz="2400" dirty="0"/>
          </a:p>
        </p:txBody>
      </p:sp>
      <p:sp>
        <p:nvSpPr>
          <p:cNvPr id="3" name="コンテンツ プレースホルダー 2"/>
          <p:cNvSpPr>
            <a:spLocks noGrp="1"/>
          </p:cNvSpPr>
          <p:nvPr>
            <p:ph idx="1"/>
          </p:nvPr>
        </p:nvSpPr>
        <p:spPr>
          <a:xfrm>
            <a:off x="351414" y="1143001"/>
            <a:ext cx="9146415" cy="3006079"/>
          </a:xfrm>
        </p:spPr>
        <p:txBody>
          <a:bodyPr>
            <a:normAutofit/>
          </a:bodyPr>
          <a:lstStyle/>
          <a:p>
            <a:pPr marL="360000" indent="-342900">
              <a:spcBef>
                <a:spcPts val="600"/>
              </a:spcBef>
              <a:buFont typeface="Wingdings" panose="05000000000000000000" pitchFamily="2" charset="2"/>
              <a:buChar char="l"/>
            </a:pPr>
            <a:r>
              <a:rPr lang="en-US" altLang="ja-JP" dirty="0" smtClean="0">
                <a:solidFill>
                  <a:schemeClr val="bg2"/>
                </a:solidFill>
              </a:rPr>
              <a:t>G8</a:t>
            </a:r>
            <a:r>
              <a:rPr lang="ja-JP" altLang="en-US" dirty="0" smtClean="0">
                <a:solidFill>
                  <a:schemeClr val="bg2"/>
                </a:solidFill>
              </a:rPr>
              <a:t>サミットにおける考え方</a:t>
            </a:r>
            <a:endParaRPr lang="en-US" altLang="ja-JP" dirty="0" smtClean="0">
              <a:solidFill>
                <a:schemeClr val="bg2"/>
              </a:solidFill>
            </a:endParaRPr>
          </a:p>
          <a:p>
            <a:pPr marL="566470" lvl="1" indent="-342900">
              <a:spcBef>
                <a:spcPts val="600"/>
              </a:spcBef>
              <a:buFont typeface="Wingdings" panose="05000000000000000000" pitchFamily="2" charset="2"/>
              <a:buChar char="l"/>
            </a:pPr>
            <a:r>
              <a:rPr lang="ja-JP" altLang="en-US" dirty="0" smtClean="0">
                <a:solidFill>
                  <a:schemeClr val="bg2"/>
                </a:solidFill>
              </a:rPr>
              <a:t>オープンデータは原則として「無料で、制約のないものであるべき」</a:t>
            </a:r>
            <a:endParaRPr lang="en-US" altLang="ja-JP" dirty="0" smtClean="0">
              <a:solidFill>
                <a:schemeClr val="bg2"/>
              </a:solidFill>
            </a:endParaRPr>
          </a:p>
          <a:p>
            <a:pPr marL="223570" lvl="1" indent="0">
              <a:spcBef>
                <a:spcPts val="600"/>
              </a:spcBef>
              <a:buNone/>
            </a:pPr>
            <a:r>
              <a:rPr lang="en-US" altLang="ja-JP" dirty="0">
                <a:solidFill>
                  <a:schemeClr val="bg2"/>
                </a:solidFill>
              </a:rPr>
              <a:t>	</a:t>
            </a:r>
            <a:r>
              <a:rPr lang="en-US" altLang="ja-JP" sz="1200" dirty="0">
                <a:solidFill>
                  <a:schemeClr val="bg2"/>
                </a:solidFill>
              </a:rPr>
              <a:t>We recognize that open data should be available free of charge in order to encourage their most widespread use.</a:t>
            </a:r>
            <a:endParaRPr lang="en-US" altLang="ja-JP" sz="1200" dirty="0" smtClean="0">
              <a:solidFill>
                <a:schemeClr val="bg2"/>
              </a:solidFill>
            </a:endParaRPr>
          </a:p>
          <a:p>
            <a:pPr marL="566470" lvl="1" indent="-342900">
              <a:spcBef>
                <a:spcPts val="600"/>
              </a:spcBef>
              <a:buFont typeface="Wingdings" panose="05000000000000000000" pitchFamily="2" charset="2"/>
              <a:buChar char="l"/>
            </a:pPr>
            <a:endParaRPr lang="en-US" altLang="ja-JP" dirty="0" smtClean="0">
              <a:solidFill>
                <a:schemeClr val="bg2"/>
              </a:solidFill>
            </a:endParaRPr>
          </a:p>
          <a:p>
            <a:pPr marL="360000" indent="-342900">
              <a:spcBef>
                <a:spcPts val="600"/>
              </a:spcBef>
              <a:buFont typeface="Wingdings" panose="05000000000000000000" pitchFamily="2" charset="2"/>
              <a:buChar char="l"/>
            </a:pPr>
            <a:r>
              <a:rPr lang="ja-JP" altLang="en-US" dirty="0" smtClean="0">
                <a:solidFill>
                  <a:schemeClr val="bg2"/>
                </a:solidFill>
              </a:rPr>
              <a:t>各国のアクションプラン</a:t>
            </a:r>
            <a:endParaRPr lang="en-US" altLang="ja-JP" dirty="0" smtClean="0">
              <a:solidFill>
                <a:schemeClr val="bg2"/>
              </a:solidFill>
            </a:endParaRPr>
          </a:p>
          <a:p>
            <a:pPr marL="566470" lvl="1" indent="-342900">
              <a:spcBef>
                <a:spcPts val="600"/>
              </a:spcBef>
              <a:buFont typeface="Wingdings" panose="05000000000000000000" pitchFamily="2" charset="2"/>
              <a:buChar char="l"/>
            </a:pPr>
            <a:r>
              <a:rPr lang="ja-JP" altLang="en-US" dirty="0" smtClean="0">
                <a:solidFill>
                  <a:schemeClr val="bg2"/>
                </a:solidFill>
              </a:rPr>
              <a:t>すべてのオープンデータを無償提供し、</a:t>
            </a:r>
            <a:r>
              <a:rPr lang="en-US" altLang="ja-JP" dirty="0" smtClean="0">
                <a:solidFill>
                  <a:schemeClr val="bg2"/>
                </a:solidFill>
              </a:rPr>
              <a:t>2015</a:t>
            </a:r>
            <a:r>
              <a:rPr lang="ja-JP" altLang="en-US" dirty="0" smtClean="0">
                <a:solidFill>
                  <a:schemeClr val="bg2"/>
                </a:solidFill>
              </a:rPr>
              <a:t>年までに従来の有償データを見直す、とアクションプランで述べているのはカナダのみ。</a:t>
            </a:r>
            <a:endParaRPr lang="en-US" altLang="ja-JP" dirty="0" smtClean="0">
              <a:solidFill>
                <a:schemeClr val="bg2"/>
              </a:solidFill>
            </a:endParaRPr>
          </a:p>
          <a:p>
            <a:pPr marL="360000" indent="-342900">
              <a:spcBef>
                <a:spcPts val="600"/>
              </a:spcBef>
              <a:buFont typeface="Wingdings" panose="05000000000000000000" pitchFamily="2" charset="2"/>
              <a:buChar char="l"/>
            </a:pPr>
            <a:endParaRPr lang="en-US" altLang="ja-JP" dirty="0" smtClean="0">
              <a:solidFill>
                <a:schemeClr val="bg2"/>
              </a:solidFill>
            </a:endParaRP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23</a:t>
            </a:fld>
            <a:endParaRPr lang="en-US" altLang="ja-JP"/>
          </a:p>
        </p:txBody>
      </p:sp>
      <p:graphicFrame>
        <p:nvGraphicFramePr>
          <p:cNvPr id="5" name="表 4"/>
          <p:cNvGraphicFramePr>
            <a:graphicFrameLocks noGrp="1"/>
          </p:cNvGraphicFramePr>
          <p:nvPr>
            <p:extLst/>
          </p:nvPr>
        </p:nvGraphicFramePr>
        <p:xfrm>
          <a:off x="848545" y="3573016"/>
          <a:ext cx="8649284" cy="2956560"/>
        </p:xfrm>
        <a:graphic>
          <a:graphicData uri="http://schemas.openxmlformats.org/drawingml/2006/table">
            <a:tbl>
              <a:tblPr firstRow="1" bandRow="1">
                <a:tableStyleId>{21E4AEA4-8DFA-4A89-87EB-49C32662AFE0}</a:tableStyleId>
              </a:tblPr>
              <a:tblGrid>
                <a:gridCol w="1368151"/>
                <a:gridCol w="7281133"/>
              </a:tblGrid>
              <a:tr h="288032">
                <a:tc>
                  <a:txBody>
                    <a:bodyPr/>
                    <a:lstStyle/>
                    <a:p>
                      <a:r>
                        <a:rPr kumimoji="1" lang="ja-JP" altLang="en-US" sz="1400" dirty="0" smtClean="0"/>
                        <a:t>国名</a:t>
                      </a:r>
                      <a:endParaRPr kumimoji="1" lang="ja-JP" altLang="en-US" sz="1400" dirty="0"/>
                    </a:p>
                  </a:txBody>
                  <a:tcPr/>
                </a:tc>
                <a:tc>
                  <a:txBody>
                    <a:bodyPr/>
                    <a:lstStyle/>
                    <a:p>
                      <a:r>
                        <a:rPr kumimoji="1" lang="ja-JP" altLang="en-US" sz="1400" dirty="0" smtClean="0"/>
                        <a:t>有償データに関する記述</a:t>
                      </a:r>
                      <a:endParaRPr kumimoji="1" lang="ja-JP" altLang="en-US" sz="1400" dirty="0"/>
                    </a:p>
                  </a:txBody>
                  <a:tcPr/>
                </a:tc>
              </a:tr>
              <a:tr h="288032">
                <a:tc>
                  <a:txBody>
                    <a:bodyPr/>
                    <a:lstStyle/>
                    <a:p>
                      <a:r>
                        <a:rPr kumimoji="1" lang="ja-JP" altLang="en-US" sz="1400" dirty="0" smtClean="0"/>
                        <a:t>アメリカ</a:t>
                      </a:r>
                      <a:endParaRPr kumimoji="1" lang="ja-JP" altLang="en-US" sz="1400" dirty="0"/>
                    </a:p>
                  </a:txBody>
                  <a:tcPr/>
                </a:tc>
                <a:tc>
                  <a:txBody>
                    <a:bodyPr/>
                    <a:lstStyle/>
                    <a:p>
                      <a:r>
                        <a:rPr kumimoji="1" lang="ja-JP" altLang="en-US" sz="1400" dirty="0" smtClean="0"/>
                        <a:t>費用については宣言なし</a:t>
                      </a:r>
                      <a:endParaRPr kumimoji="1" lang="ja-JP" altLang="en-US" sz="1400" dirty="0"/>
                    </a:p>
                  </a:txBody>
                  <a:tcPr/>
                </a:tc>
              </a:tr>
              <a:tr h="337860">
                <a:tc>
                  <a:txBody>
                    <a:bodyPr/>
                    <a:lstStyle/>
                    <a:p>
                      <a:r>
                        <a:rPr kumimoji="1" lang="ja-JP" altLang="en-US" sz="1400" dirty="0" smtClean="0"/>
                        <a:t>イギリス</a:t>
                      </a:r>
                      <a:endParaRPr kumimoji="1" lang="ja-JP" altLang="en-US" sz="1400" dirty="0"/>
                    </a:p>
                  </a:txBody>
                  <a:tcPr/>
                </a:tc>
                <a:tc>
                  <a:txBody>
                    <a:bodyPr/>
                    <a:lstStyle/>
                    <a:p>
                      <a:r>
                        <a:rPr kumimoji="1" lang="ja-JP" altLang="en-US" sz="1400" dirty="0" smtClean="0"/>
                        <a:t>①非国営機関所有、②すでに有償提供されている、③予算を収益でまかなう必要のある機関所有の重要なデータセットは、無償化が困難</a:t>
                      </a:r>
                      <a:endParaRPr kumimoji="1" lang="ja-JP" altLang="en-US" sz="1400" dirty="0"/>
                    </a:p>
                  </a:txBody>
                  <a:tcPr/>
                </a:tc>
              </a:tr>
              <a:tr h="288032">
                <a:tc>
                  <a:txBody>
                    <a:bodyPr/>
                    <a:lstStyle/>
                    <a:p>
                      <a:r>
                        <a:rPr kumimoji="1" lang="ja-JP" altLang="en-US" sz="1400" dirty="0" smtClean="0"/>
                        <a:t>フランス</a:t>
                      </a:r>
                      <a:endParaRPr kumimoji="1" lang="ja-JP" altLang="en-US" sz="1400" dirty="0"/>
                    </a:p>
                  </a:txBody>
                  <a:tcPr/>
                </a:tc>
                <a:tc>
                  <a:txBody>
                    <a:bodyPr/>
                    <a:lstStyle/>
                    <a:p>
                      <a:r>
                        <a:rPr kumimoji="1" lang="ja-JP" altLang="en-US" sz="1400" dirty="0" smtClean="0"/>
                        <a:t>無償で提供できるオープンデータの範囲を拡大する</a:t>
                      </a:r>
                      <a:endParaRPr kumimoji="1" lang="ja-JP" altLang="en-US" sz="1400" dirty="0"/>
                    </a:p>
                  </a:txBody>
                  <a:tcPr/>
                </a:tc>
              </a:tr>
              <a:tr h="288032">
                <a:tc>
                  <a:txBody>
                    <a:bodyPr/>
                    <a:lstStyle/>
                    <a:p>
                      <a:r>
                        <a:rPr kumimoji="1" lang="ja-JP" altLang="en-US" sz="1400" dirty="0" smtClean="0"/>
                        <a:t>カナダ</a:t>
                      </a:r>
                      <a:endParaRPr kumimoji="1" lang="ja-JP" altLang="en-US" sz="1400" dirty="0"/>
                    </a:p>
                  </a:txBody>
                  <a:tcPr/>
                </a:tc>
                <a:tc>
                  <a:txBody>
                    <a:bodyPr/>
                    <a:lstStyle/>
                    <a:p>
                      <a:r>
                        <a:rPr kumimoji="1" lang="ja-JP" altLang="en-US" sz="1400" dirty="0" smtClean="0"/>
                        <a:t>すべてのオープンデータを無償提供し、</a:t>
                      </a:r>
                      <a:r>
                        <a:rPr kumimoji="1" lang="en-US" altLang="ja-JP" sz="1400" dirty="0" smtClean="0"/>
                        <a:t>2015</a:t>
                      </a:r>
                      <a:r>
                        <a:rPr kumimoji="1" lang="ja-JP" altLang="en-US" sz="1400" dirty="0" smtClean="0"/>
                        <a:t>年までに従来の有償データを見直す</a:t>
                      </a:r>
                      <a:endParaRPr kumimoji="1" lang="ja-JP" altLang="en-US" sz="1400" dirty="0"/>
                    </a:p>
                  </a:txBody>
                  <a:tcPr/>
                </a:tc>
              </a:tr>
              <a:tr h="288032">
                <a:tc>
                  <a:txBody>
                    <a:bodyPr/>
                    <a:lstStyle/>
                    <a:p>
                      <a:r>
                        <a:rPr kumimoji="1" lang="ja-JP" altLang="en-US" sz="1400" dirty="0" smtClean="0"/>
                        <a:t>ドイツ</a:t>
                      </a:r>
                      <a:endParaRPr kumimoji="1" lang="ja-JP" altLang="en-US" sz="1400" dirty="0"/>
                    </a:p>
                  </a:txBody>
                  <a:tcPr/>
                </a:tc>
                <a:tc>
                  <a:txBody>
                    <a:bodyPr/>
                    <a:lstStyle/>
                    <a:p>
                      <a:r>
                        <a:rPr kumimoji="1" lang="ja-JP" altLang="en-US" sz="1400" dirty="0" smtClean="0"/>
                        <a:t>費用については宣言なし</a:t>
                      </a:r>
                      <a:endParaRPr kumimoji="1" lang="ja-JP" altLang="en-US" sz="1400" dirty="0"/>
                    </a:p>
                  </a:txBody>
                  <a:tcPr/>
                </a:tc>
              </a:tr>
              <a:tr h="288032">
                <a:tc>
                  <a:txBody>
                    <a:bodyPr/>
                    <a:lstStyle/>
                    <a:p>
                      <a:r>
                        <a:rPr kumimoji="1" lang="ja-JP" altLang="en-US" sz="1400" dirty="0" smtClean="0"/>
                        <a:t>イタリア</a:t>
                      </a:r>
                      <a:endParaRPr kumimoji="1" lang="ja-JP" altLang="en-US" sz="1400" dirty="0"/>
                    </a:p>
                  </a:txBody>
                  <a:tcPr/>
                </a:tc>
                <a:tc>
                  <a:txBody>
                    <a:bodyPr/>
                    <a:lstStyle/>
                    <a:p>
                      <a:r>
                        <a:rPr kumimoji="1" lang="ja-JP" altLang="en-US" sz="1400" dirty="0" smtClean="0"/>
                        <a:t>無償で提供できるオープンデータの範囲を拡大する</a:t>
                      </a:r>
                    </a:p>
                  </a:txBody>
                  <a:tcPr/>
                </a:tc>
              </a:tr>
              <a:tr h="288032">
                <a:tc>
                  <a:txBody>
                    <a:bodyPr/>
                    <a:lstStyle/>
                    <a:p>
                      <a:r>
                        <a:rPr kumimoji="1" lang="ja-JP" altLang="en-US" sz="1400" dirty="0" smtClean="0"/>
                        <a:t>ロシア</a:t>
                      </a:r>
                      <a:endParaRPr kumimoji="1" lang="ja-JP" altLang="en-US" sz="1400" dirty="0"/>
                    </a:p>
                  </a:txBody>
                  <a:tcPr/>
                </a:tc>
                <a:tc>
                  <a:txBody>
                    <a:bodyPr/>
                    <a:lstStyle/>
                    <a:p>
                      <a:r>
                        <a:rPr kumimoji="1" lang="ja-JP" altLang="en-US" sz="1400" dirty="0" smtClean="0"/>
                        <a:t>費用については宣言なし</a:t>
                      </a:r>
                      <a:endParaRPr kumimoji="1" lang="ja-JP" altLang="en-US" sz="1400" dirty="0"/>
                    </a:p>
                  </a:txBody>
                  <a:tcPr/>
                </a:tc>
              </a:tr>
              <a:tr h="288032">
                <a:tc>
                  <a:txBody>
                    <a:bodyPr/>
                    <a:lstStyle/>
                    <a:p>
                      <a:r>
                        <a:rPr kumimoji="1" lang="ja-JP" altLang="en-US" sz="1400" dirty="0" smtClean="0"/>
                        <a:t>日本</a:t>
                      </a:r>
                      <a:endParaRPr kumimoji="1" lang="ja-JP" altLang="en-US" sz="1400" dirty="0"/>
                    </a:p>
                  </a:txBody>
                  <a:tcPr/>
                </a:tc>
                <a:tc>
                  <a:txBody>
                    <a:bodyPr/>
                    <a:lstStyle/>
                    <a:p>
                      <a:r>
                        <a:rPr kumimoji="1" lang="ja-JP" altLang="en-US" sz="1400" dirty="0" smtClean="0"/>
                        <a:t>費用については宣言なし</a:t>
                      </a:r>
                      <a:endParaRPr kumimoji="1" lang="ja-JP" altLang="en-US" sz="1400" dirty="0"/>
                    </a:p>
                  </a:txBody>
                  <a:tcPr/>
                </a:tc>
              </a:tr>
            </a:tbl>
          </a:graphicData>
        </a:graphic>
      </p:graphicFrame>
    </p:spTree>
    <p:extLst>
      <p:ext uri="{BB962C8B-B14F-4D97-AF65-F5344CB8AC3E}">
        <p14:creationId xmlns:p14="http://schemas.microsoft.com/office/powerpoint/2010/main" val="40405418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2400" dirty="0" smtClean="0"/>
              <a:t>参考：英国における対価性とオープンデータの考え方</a:t>
            </a:r>
            <a:endParaRPr kumimoji="1" lang="ja-JP" altLang="en-US" sz="2400" dirty="0"/>
          </a:p>
        </p:txBody>
      </p:sp>
      <p:sp>
        <p:nvSpPr>
          <p:cNvPr id="3" name="コンテンツ プレースホルダー 2"/>
          <p:cNvSpPr>
            <a:spLocks noGrp="1"/>
          </p:cNvSpPr>
          <p:nvPr>
            <p:ph idx="1"/>
          </p:nvPr>
        </p:nvSpPr>
        <p:spPr>
          <a:xfrm>
            <a:off x="351414" y="1143001"/>
            <a:ext cx="9146415" cy="5459803"/>
          </a:xfrm>
        </p:spPr>
        <p:txBody>
          <a:bodyPr>
            <a:normAutofit lnSpcReduction="10000"/>
          </a:bodyPr>
          <a:lstStyle/>
          <a:p>
            <a:pPr marL="360000" indent="-342900">
              <a:spcBef>
                <a:spcPts val="600"/>
              </a:spcBef>
              <a:buFont typeface="Wingdings" panose="05000000000000000000" pitchFamily="2" charset="2"/>
              <a:buChar char="l"/>
            </a:pPr>
            <a:r>
              <a:rPr lang="en-US" altLang="ja-JP" dirty="0" smtClean="0">
                <a:solidFill>
                  <a:schemeClr val="bg2"/>
                </a:solidFill>
              </a:rPr>
              <a:t>Public Data Group</a:t>
            </a:r>
            <a:r>
              <a:rPr lang="ja-JP" altLang="en-US" dirty="0" smtClean="0">
                <a:solidFill>
                  <a:schemeClr val="bg2"/>
                </a:solidFill>
              </a:rPr>
              <a:t>（</a:t>
            </a:r>
            <a:r>
              <a:rPr lang="en-US" altLang="ja-JP" dirty="0" smtClean="0">
                <a:solidFill>
                  <a:schemeClr val="bg2"/>
                </a:solidFill>
              </a:rPr>
              <a:t>Ordnance Survey</a:t>
            </a:r>
            <a:r>
              <a:rPr lang="ja-JP" altLang="en-US" dirty="0" err="1" smtClean="0">
                <a:solidFill>
                  <a:schemeClr val="bg2"/>
                </a:solidFill>
              </a:rPr>
              <a:t>、</a:t>
            </a:r>
            <a:r>
              <a:rPr lang="en-US" altLang="ja-JP" dirty="0" smtClean="0">
                <a:solidFill>
                  <a:schemeClr val="bg2"/>
                </a:solidFill>
              </a:rPr>
              <a:t>Met Office</a:t>
            </a:r>
            <a:r>
              <a:rPr lang="ja-JP" altLang="en-US" dirty="0" smtClean="0">
                <a:solidFill>
                  <a:schemeClr val="bg2"/>
                </a:solidFill>
              </a:rPr>
              <a:t>等、</a:t>
            </a:r>
            <a:r>
              <a:rPr lang="en-US" altLang="ja-JP" dirty="0" smtClean="0">
                <a:solidFill>
                  <a:schemeClr val="bg2"/>
                </a:solidFill>
              </a:rPr>
              <a:t>Trading Fund</a:t>
            </a:r>
            <a:r>
              <a:rPr lang="ja-JP" altLang="en-US" dirty="0" smtClean="0">
                <a:solidFill>
                  <a:schemeClr val="bg2"/>
                </a:solidFill>
              </a:rPr>
              <a:t>４機関による団体）による整理</a:t>
            </a:r>
            <a:endParaRPr lang="en-US" altLang="ja-JP" dirty="0" smtClean="0">
              <a:solidFill>
                <a:schemeClr val="bg2"/>
              </a:solidFill>
            </a:endParaRPr>
          </a:p>
          <a:p>
            <a:pPr marL="360000" indent="-342900">
              <a:spcBef>
                <a:spcPts val="600"/>
              </a:spcBef>
              <a:buFont typeface="Wingdings" panose="05000000000000000000" pitchFamily="2" charset="2"/>
              <a:buChar char="l"/>
            </a:pPr>
            <a:endParaRPr lang="en-US" altLang="ja-JP" dirty="0">
              <a:solidFill>
                <a:schemeClr val="bg2"/>
              </a:solidFill>
            </a:endParaRPr>
          </a:p>
          <a:p>
            <a:pPr marL="360000" indent="-342900">
              <a:spcBef>
                <a:spcPts val="600"/>
              </a:spcBef>
              <a:buFont typeface="Wingdings" panose="05000000000000000000" pitchFamily="2" charset="2"/>
              <a:buChar char="l"/>
            </a:pPr>
            <a:endParaRPr lang="en-US" altLang="ja-JP" dirty="0" smtClean="0">
              <a:solidFill>
                <a:schemeClr val="bg2"/>
              </a:solidFill>
            </a:endParaRPr>
          </a:p>
          <a:p>
            <a:pPr marL="360000" indent="-342900">
              <a:spcBef>
                <a:spcPts val="600"/>
              </a:spcBef>
              <a:buFont typeface="Wingdings" panose="05000000000000000000" pitchFamily="2" charset="2"/>
              <a:buChar char="l"/>
            </a:pPr>
            <a:endParaRPr lang="en-US" altLang="ja-JP" dirty="0">
              <a:solidFill>
                <a:schemeClr val="bg2"/>
              </a:solidFill>
            </a:endParaRPr>
          </a:p>
          <a:p>
            <a:pPr marL="360000" indent="-342900">
              <a:spcBef>
                <a:spcPts val="600"/>
              </a:spcBef>
              <a:buFont typeface="Wingdings" panose="05000000000000000000" pitchFamily="2" charset="2"/>
              <a:buChar char="l"/>
            </a:pPr>
            <a:endParaRPr lang="en-US" altLang="ja-JP" dirty="0" smtClean="0">
              <a:solidFill>
                <a:schemeClr val="bg2"/>
              </a:solidFill>
            </a:endParaRPr>
          </a:p>
          <a:p>
            <a:pPr marL="360000" indent="-342900">
              <a:spcBef>
                <a:spcPts val="600"/>
              </a:spcBef>
              <a:buFont typeface="Wingdings" panose="05000000000000000000" pitchFamily="2" charset="2"/>
              <a:buChar char="l"/>
            </a:pPr>
            <a:endParaRPr lang="en-US" altLang="ja-JP" dirty="0">
              <a:solidFill>
                <a:schemeClr val="bg2"/>
              </a:solidFill>
            </a:endParaRPr>
          </a:p>
          <a:p>
            <a:pPr marL="566470" lvl="1" indent="-342900">
              <a:spcBef>
                <a:spcPts val="600"/>
              </a:spcBef>
              <a:buFont typeface="Wingdings" panose="05000000000000000000" pitchFamily="2" charset="2"/>
              <a:buChar char="l"/>
            </a:pPr>
            <a:r>
              <a:rPr lang="ja-JP" altLang="en-US" dirty="0" smtClean="0">
                <a:solidFill>
                  <a:schemeClr val="bg2"/>
                </a:solidFill>
              </a:rPr>
              <a:t>基本的に無償かつ再利用可能なコンテンツをオープンデータと認識</a:t>
            </a:r>
            <a:endParaRPr lang="en-US" altLang="ja-JP" dirty="0" smtClean="0">
              <a:solidFill>
                <a:schemeClr val="bg2"/>
              </a:solidFill>
            </a:endParaRPr>
          </a:p>
          <a:p>
            <a:pPr marL="566470" lvl="1" indent="-342900">
              <a:spcBef>
                <a:spcPts val="600"/>
              </a:spcBef>
              <a:buFont typeface="Wingdings" panose="05000000000000000000" pitchFamily="2" charset="2"/>
              <a:buChar char="l"/>
            </a:pPr>
            <a:r>
              <a:rPr lang="en-US" altLang="ja-JP" dirty="0" smtClean="0">
                <a:solidFill>
                  <a:schemeClr val="bg2"/>
                </a:solidFill>
              </a:rPr>
              <a:t>Public Data Group</a:t>
            </a:r>
            <a:r>
              <a:rPr lang="ja-JP" altLang="en-US" dirty="0">
                <a:solidFill>
                  <a:schemeClr val="bg2"/>
                </a:solidFill>
              </a:rPr>
              <a:t>では、「これまで有用なデータの多くが無償提供されてきており、今後もその取り組みを続ける」と</a:t>
            </a:r>
            <a:r>
              <a:rPr lang="ja-JP" altLang="en-US" dirty="0" smtClean="0">
                <a:solidFill>
                  <a:schemeClr val="bg2"/>
                </a:solidFill>
              </a:rPr>
              <a:t>した上で</a:t>
            </a:r>
            <a:r>
              <a:rPr lang="ja-JP" altLang="en-US" dirty="0">
                <a:solidFill>
                  <a:schemeClr val="bg2"/>
                </a:solidFill>
              </a:rPr>
              <a:t>、「付加価値の高いデジタルデータについては引き続き有償配布する</a:t>
            </a:r>
            <a:r>
              <a:rPr lang="ja-JP" altLang="en-US" dirty="0" smtClean="0">
                <a:solidFill>
                  <a:schemeClr val="bg2"/>
                </a:solidFill>
              </a:rPr>
              <a:t>」と整理</a:t>
            </a:r>
            <a:endParaRPr lang="en-US" altLang="ja-JP" dirty="0" smtClean="0">
              <a:solidFill>
                <a:schemeClr val="bg2"/>
              </a:solidFill>
            </a:endParaRPr>
          </a:p>
          <a:p>
            <a:pPr marL="655370" lvl="2" indent="-342900">
              <a:spcBef>
                <a:spcPts val="600"/>
              </a:spcBef>
              <a:buFont typeface="Wingdings" panose="05000000000000000000" pitchFamily="2" charset="2"/>
              <a:buChar char="l"/>
            </a:pPr>
            <a:r>
              <a:rPr lang="ja-JP" altLang="en-US" sz="1800" dirty="0" smtClean="0">
                <a:solidFill>
                  <a:schemeClr val="bg2"/>
                </a:solidFill>
              </a:rPr>
              <a:t>基本的なサービスやデータについては無料提供し、高度なデータについては料金を課金する方式を継続　（</a:t>
            </a:r>
            <a:r>
              <a:rPr lang="en-US" altLang="ja-JP" sz="1800" dirty="0" smtClean="0">
                <a:solidFill>
                  <a:schemeClr val="bg2"/>
                </a:solidFill>
              </a:rPr>
              <a:t>Ordnance Survey</a:t>
            </a:r>
            <a:r>
              <a:rPr lang="ja-JP" altLang="en-US" sz="1800" dirty="0" err="1" smtClean="0">
                <a:solidFill>
                  <a:schemeClr val="bg2"/>
                </a:solidFill>
              </a:rPr>
              <a:t>、</a:t>
            </a:r>
            <a:r>
              <a:rPr lang="en-US" altLang="ja-JP" sz="1800" dirty="0" smtClean="0">
                <a:solidFill>
                  <a:schemeClr val="bg2"/>
                </a:solidFill>
              </a:rPr>
              <a:t>Met Office</a:t>
            </a:r>
            <a:r>
              <a:rPr lang="ja-JP" altLang="en-US" sz="1800" dirty="0" smtClean="0">
                <a:solidFill>
                  <a:schemeClr val="bg2"/>
                </a:solidFill>
              </a:rPr>
              <a:t>等）</a:t>
            </a:r>
            <a:endParaRPr lang="en-US" altLang="ja-JP" sz="1800" dirty="0" smtClean="0">
              <a:solidFill>
                <a:schemeClr val="bg2"/>
              </a:solidFill>
            </a:endParaRPr>
          </a:p>
          <a:p>
            <a:pPr marL="566470" lvl="1" indent="-342900">
              <a:spcBef>
                <a:spcPts val="600"/>
              </a:spcBef>
              <a:buFont typeface="Wingdings" panose="05000000000000000000" pitchFamily="2" charset="2"/>
              <a:buChar char="l"/>
            </a:pPr>
            <a:endParaRPr lang="en-US" altLang="ja-JP" dirty="0" smtClean="0">
              <a:solidFill>
                <a:schemeClr val="bg2"/>
              </a:solidFill>
            </a:endParaRPr>
          </a:p>
          <a:p>
            <a:pPr marL="360000" indent="-342900">
              <a:spcBef>
                <a:spcPts val="600"/>
              </a:spcBef>
              <a:buFont typeface="Wingdings" panose="05000000000000000000" pitchFamily="2" charset="2"/>
              <a:buChar char="l"/>
            </a:pPr>
            <a:r>
              <a:rPr lang="ja-JP" altLang="en-US" dirty="0">
                <a:solidFill>
                  <a:schemeClr val="bg2"/>
                </a:solidFill>
              </a:rPr>
              <a:t>英国政府も「現段階で、すでに有償提供されているデータについては無償化する方針はない</a:t>
            </a:r>
            <a:r>
              <a:rPr lang="ja-JP" altLang="en-US" dirty="0" smtClean="0">
                <a:solidFill>
                  <a:schemeClr val="bg2"/>
                </a:solidFill>
              </a:rPr>
              <a:t>」としている。</a:t>
            </a:r>
            <a:endParaRPr lang="en-US" altLang="ja-JP" dirty="0" smtClean="0">
              <a:solidFill>
                <a:schemeClr val="bg2"/>
              </a:solidFill>
            </a:endParaRPr>
          </a:p>
          <a:p>
            <a:pPr marL="360000" indent="-342900">
              <a:spcBef>
                <a:spcPts val="600"/>
              </a:spcBef>
              <a:buFont typeface="Wingdings" panose="05000000000000000000" pitchFamily="2" charset="2"/>
              <a:buChar char="l"/>
            </a:pPr>
            <a:endParaRPr lang="en-US" altLang="ja-JP" dirty="0" smtClean="0">
              <a:solidFill>
                <a:schemeClr val="bg2"/>
              </a:solidFill>
            </a:endParaRP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24</a:t>
            </a:fld>
            <a:endParaRPr lang="en-US" altLang="ja-JP"/>
          </a:p>
        </p:txBody>
      </p:sp>
      <p:graphicFrame>
        <p:nvGraphicFramePr>
          <p:cNvPr id="6" name="表 5"/>
          <p:cNvGraphicFramePr>
            <a:graphicFrameLocks noGrp="1"/>
          </p:cNvGraphicFramePr>
          <p:nvPr>
            <p:extLst>
              <p:ext uri="{D42A27DB-BD31-4B8C-83A1-F6EECF244321}">
                <p14:modId xmlns:p14="http://schemas.microsoft.com/office/powerpoint/2010/main" val="1228234481"/>
              </p:ext>
            </p:extLst>
          </p:nvPr>
        </p:nvGraphicFramePr>
        <p:xfrm>
          <a:off x="992560" y="1988840"/>
          <a:ext cx="7848873" cy="1272142"/>
        </p:xfrm>
        <a:graphic>
          <a:graphicData uri="http://schemas.openxmlformats.org/drawingml/2006/table">
            <a:tbl>
              <a:tblPr firstRow="1" firstCol="1" bandRow="1">
                <a:tableStyleId>{21E4AEA4-8DFA-4A89-87EB-49C32662AFE0}</a:tableStyleId>
              </a:tblPr>
              <a:tblGrid>
                <a:gridCol w="1368152"/>
                <a:gridCol w="3096344"/>
                <a:gridCol w="3384377"/>
              </a:tblGrid>
              <a:tr h="360040">
                <a:tc>
                  <a:txBody>
                    <a:bodyPr/>
                    <a:lstStyle/>
                    <a:p>
                      <a:endParaRPr kumimoji="1" lang="ja-JP" altLang="en-US" dirty="0"/>
                    </a:p>
                  </a:txBody>
                  <a:tcPr anchor="ctr" anchorCtr="1"/>
                </a:tc>
                <a:tc>
                  <a:txBody>
                    <a:bodyPr/>
                    <a:lstStyle/>
                    <a:p>
                      <a:r>
                        <a:rPr kumimoji="1" lang="ja-JP" altLang="en-US" dirty="0" smtClean="0"/>
                        <a:t>再利用</a:t>
                      </a:r>
                      <a:r>
                        <a:rPr kumimoji="1" lang="en-US" altLang="ja-JP" dirty="0" smtClean="0"/>
                        <a:t>/</a:t>
                      </a:r>
                      <a:r>
                        <a:rPr kumimoji="1" lang="ja-JP" altLang="en-US" dirty="0" smtClean="0"/>
                        <a:t>再配布可能、機械判読可能</a:t>
                      </a:r>
                      <a:endParaRPr kumimoji="1" lang="ja-JP" altLang="en-US" dirty="0"/>
                    </a:p>
                  </a:txBody>
                  <a:tcPr anchor="ctr" anchorCtr="1"/>
                </a:tc>
                <a:tc>
                  <a:txBody>
                    <a:bodyPr/>
                    <a:lstStyle/>
                    <a:p>
                      <a:r>
                        <a:rPr kumimoji="1" lang="ja-JP" altLang="en-US" dirty="0" smtClean="0"/>
                        <a:t>利用制限あり（フォーマット、利用目的）</a:t>
                      </a:r>
                      <a:endParaRPr kumimoji="1" lang="ja-JP" altLang="en-US" dirty="0"/>
                    </a:p>
                  </a:txBody>
                  <a:tcPr anchor="ctr" anchorCtr="1"/>
                </a:tc>
              </a:tr>
              <a:tr h="456051">
                <a:tc>
                  <a:txBody>
                    <a:bodyPr/>
                    <a:lstStyle/>
                    <a:p>
                      <a:r>
                        <a:rPr kumimoji="1" lang="ja-JP" altLang="en-US" dirty="0" smtClean="0"/>
                        <a:t>無料</a:t>
                      </a:r>
                      <a:endParaRPr kumimoji="1" lang="ja-JP" altLang="en-US" dirty="0"/>
                    </a:p>
                  </a:txBody>
                  <a:tcPr anchor="ctr" anchorCtr="1"/>
                </a:tc>
                <a:tc>
                  <a:txBody>
                    <a:bodyPr/>
                    <a:lstStyle/>
                    <a:p>
                      <a:r>
                        <a:rPr kumimoji="1" lang="en-US" altLang="ja-JP" sz="1400" b="1" dirty="0" smtClean="0"/>
                        <a:t>Open Data</a:t>
                      </a:r>
                      <a:endParaRPr kumimoji="1" lang="ja-JP" altLang="en-US" sz="1400" b="1" dirty="0"/>
                    </a:p>
                  </a:txBody>
                  <a:tcPr anchor="ctr" anchorCtr="1"/>
                </a:tc>
                <a:tc>
                  <a:txBody>
                    <a:bodyPr/>
                    <a:lstStyle/>
                    <a:p>
                      <a:r>
                        <a:rPr kumimoji="1" lang="en-US" altLang="ja-JP" dirty="0" smtClean="0"/>
                        <a:t>Trial</a:t>
                      </a:r>
                      <a:r>
                        <a:rPr kumimoji="1" lang="en-US" altLang="ja-JP" baseline="0" dirty="0" smtClean="0"/>
                        <a:t> Access</a:t>
                      </a:r>
                      <a:endParaRPr kumimoji="1" lang="ja-JP" altLang="en-US" dirty="0"/>
                    </a:p>
                  </a:txBody>
                  <a:tcPr anchor="ctr" anchorCtr="1"/>
                </a:tc>
              </a:tr>
              <a:tr h="456051">
                <a:tc>
                  <a:txBody>
                    <a:bodyPr/>
                    <a:lstStyle/>
                    <a:p>
                      <a:r>
                        <a:rPr kumimoji="1" lang="ja-JP" altLang="en-US" dirty="0" smtClean="0"/>
                        <a:t>有料</a:t>
                      </a:r>
                      <a:endParaRPr kumimoji="1" lang="ja-JP" altLang="en-US" dirty="0"/>
                    </a:p>
                  </a:txBody>
                  <a:tcPr anchor="ctr" anchorCtr="1"/>
                </a:tc>
                <a:tc>
                  <a:txBody>
                    <a:bodyPr/>
                    <a:lstStyle/>
                    <a:p>
                      <a:r>
                        <a:rPr kumimoji="1" lang="en-US" altLang="ja-JP" dirty="0" smtClean="0"/>
                        <a:t>Cost Recovery</a:t>
                      </a:r>
                      <a:endParaRPr kumimoji="1" lang="ja-JP" altLang="en-US" dirty="0"/>
                    </a:p>
                  </a:txBody>
                  <a:tcPr anchor="ctr" anchorCtr="1"/>
                </a:tc>
                <a:tc>
                  <a:txBody>
                    <a:bodyPr/>
                    <a:lstStyle/>
                    <a:p>
                      <a:r>
                        <a:rPr kumimoji="1" lang="en-US" altLang="ja-JP" dirty="0" smtClean="0"/>
                        <a:t>Commercial Rates</a:t>
                      </a:r>
                      <a:endParaRPr kumimoji="1" lang="ja-JP" altLang="en-US" dirty="0"/>
                    </a:p>
                  </a:txBody>
                  <a:tcPr anchor="ctr" anchorCtr="1"/>
                </a:tc>
              </a:tr>
            </a:tbl>
          </a:graphicData>
        </a:graphic>
      </p:graphicFrame>
    </p:spTree>
    <p:extLst>
      <p:ext uri="{BB962C8B-B14F-4D97-AF65-F5344CB8AC3E}">
        <p14:creationId xmlns:p14="http://schemas.microsoft.com/office/powerpoint/2010/main" val="7840023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2400" dirty="0" smtClean="0"/>
              <a:t>参考：英国における対価性とオープンデータの考え方</a:t>
            </a:r>
            <a:endParaRPr kumimoji="1" lang="ja-JP" altLang="en-US" sz="2400" dirty="0"/>
          </a:p>
        </p:txBody>
      </p:sp>
      <p:sp>
        <p:nvSpPr>
          <p:cNvPr id="3" name="コンテンツ プレースホルダー 2"/>
          <p:cNvSpPr>
            <a:spLocks noGrp="1"/>
          </p:cNvSpPr>
          <p:nvPr>
            <p:ph idx="1"/>
          </p:nvPr>
        </p:nvSpPr>
        <p:spPr>
          <a:xfrm>
            <a:off x="351414" y="1143001"/>
            <a:ext cx="9146415" cy="5459803"/>
          </a:xfrm>
        </p:spPr>
        <p:txBody>
          <a:bodyPr>
            <a:normAutofit/>
          </a:bodyPr>
          <a:lstStyle/>
          <a:p>
            <a:pPr marL="360000" indent="-342900">
              <a:spcBef>
                <a:spcPts val="600"/>
              </a:spcBef>
              <a:buFont typeface="Wingdings" panose="05000000000000000000" pitchFamily="2" charset="2"/>
              <a:buChar char="l"/>
            </a:pPr>
            <a:r>
              <a:rPr lang="ja-JP" altLang="en-US" dirty="0" smtClean="0">
                <a:solidFill>
                  <a:schemeClr val="bg2"/>
                </a:solidFill>
              </a:rPr>
              <a:t>政府におけるデータの有償提供の考え方</a:t>
            </a:r>
            <a:endParaRPr lang="en-US" altLang="ja-JP" dirty="0" smtClean="0">
              <a:solidFill>
                <a:schemeClr val="bg2"/>
              </a:solidFill>
            </a:endParaRPr>
          </a:p>
          <a:p>
            <a:pPr marL="566470" lvl="1" indent="-342900">
              <a:spcBef>
                <a:spcPts val="600"/>
              </a:spcBef>
              <a:buFont typeface="Wingdings" panose="05000000000000000000" pitchFamily="2" charset="2"/>
              <a:buChar char="l"/>
            </a:pPr>
            <a:r>
              <a:rPr lang="ja-JP" altLang="en-US" dirty="0">
                <a:solidFill>
                  <a:schemeClr val="bg2"/>
                </a:solidFill>
              </a:rPr>
              <a:t>情報の需要が特定層に偏っている場合は有償で情報を提供</a:t>
            </a:r>
            <a:r>
              <a:rPr lang="ja-JP" altLang="en-US" dirty="0" smtClean="0">
                <a:solidFill>
                  <a:schemeClr val="bg2"/>
                </a:solidFill>
              </a:rPr>
              <a:t>し、</a:t>
            </a:r>
            <a:r>
              <a:rPr lang="ja-JP" altLang="en-US" dirty="0">
                <a:solidFill>
                  <a:schemeClr val="bg2"/>
                </a:solidFill>
              </a:rPr>
              <a:t>より広く人々の利益に資すると考えられるものについては政府の補助（税金）による無償</a:t>
            </a:r>
            <a:r>
              <a:rPr lang="ja-JP" altLang="en-US" dirty="0" smtClean="0">
                <a:solidFill>
                  <a:schemeClr val="bg2"/>
                </a:solidFill>
              </a:rPr>
              <a:t>提供を</a:t>
            </a:r>
            <a:r>
              <a:rPr lang="ja-JP" altLang="en-US" dirty="0">
                <a:solidFill>
                  <a:schemeClr val="bg2"/>
                </a:solidFill>
              </a:rPr>
              <a:t>行う。</a:t>
            </a:r>
          </a:p>
          <a:p>
            <a:pPr marL="566470" lvl="1" indent="-342900">
              <a:spcBef>
                <a:spcPts val="600"/>
              </a:spcBef>
              <a:buFont typeface="Wingdings" panose="05000000000000000000" pitchFamily="2" charset="2"/>
              <a:buChar char="l"/>
            </a:pPr>
            <a:r>
              <a:rPr lang="ja-JP" altLang="en-US" dirty="0">
                <a:solidFill>
                  <a:schemeClr val="bg2"/>
                </a:solidFill>
              </a:rPr>
              <a:t>有償提供する情報は原価が回収できる</a:t>
            </a:r>
            <a:r>
              <a:rPr lang="ja-JP" altLang="en-US" dirty="0" smtClean="0">
                <a:solidFill>
                  <a:schemeClr val="bg2"/>
                </a:solidFill>
              </a:rPr>
              <a:t>額を</a:t>
            </a:r>
            <a:r>
              <a:rPr lang="ja-JP" altLang="en-US" dirty="0">
                <a:solidFill>
                  <a:schemeClr val="bg2"/>
                </a:solidFill>
              </a:rPr>
              <a:t>設定することが原則だが、特に民間と市場が競合する場合は、独占</a:t>
            </a:r>
            <a:r>
              <a:rPr lang="ja-JP" altLang="en-US" dirty="0" smtClean="0">
                <a:solidFill>
                  <a:schemeClr val="bg2"/>
                </a:solidFill>
              </a:rPr>
              <a:t>禁止法に</a:t>
            </a:r>
            <a:r>
              <a:rPr lang="ja-JP" altLang="en-US" dirty="0">
                <a:solidFill>
                  <a:schemeClr val="bg2"/>
                </a:solidFill>
              </a:rPr>
              <a:t>則り、同種の情報については同じ価格を設定しなければならない。</a:t>
            </a:r>
          </a:p>
          <a:p>
            <a:pPr marL="566470" lvl="1" indent="-342900">
              <a:spcBef>
                <a:spcPts val="600"/>
              </a:spcBef>
              <a:buFont typeface="Wingdings" panose="05000000000000000000" pitchFamily="2" charset="2"/>
              <a:buChar char="l"/>
            </a:pPr>
            <a:r>
              <a:rPr lang="ja-JP" altLang="en-US" dirty="0">
                <a:solidFill>
                  <a:schemeClr val="bg2"/>
                </a:solidFill>
              </a:rPr>
              <a:t>有償データの代表例として、生</a:t>
            </a:r>
            <a:r>
              <a:rPr lang="ja-JP" altLang="en-US" dirty="0" smtClean="0">
                <a:solidFill>
                  <a:schemeClr val="bg2"/>
                </a:solidFill>
              </a:rPr>
              <a:t>データ、 </a:t>
            </a:r>
            <a:r>
              <a:rPr lang="ja-JP" altLang="en-US" dirty="0">
                <a:solidFill>
                  <a:schemeClr val="bg2"/>
                </a:solidFill>
              </a:rPr>
              <a:t>付加価値がついたデータ（</a:t>
            </a:r>
            <a:r>
              <a:rPr lang="en-US" altLang="ja-JP" dirty="0">
                <a:solidFill>
                  <a:schemeClr val="bg2"/>
                </a:solidFill>
              </a:rPr>
              <a:t>Value added </a:t>
            </a:r>
            <a:r>
              <a:rPr lang="ja-JP" altLang="en-US" dirty="0" smtClean="0">
                <a:solidFill>
                  <a:schemeClr val="bg2"/>
                </a:solidFill>
              </a:rPr>
              <a:t>が</a:t>
            </a:r>
            <a:r>
              <a:rPr lang="ja-JP" altLang="en-US" dirty="0">
                <a:solidFill>
                  <a:schemeClr val="bg2"/>
                </a:solidFill>
              </a:rPr>
              <a:t>挙げられて</a:t>
            </a:r>
            <a:r>
              <a:rPr lang="ja-JP" altLang="en-US" dirty="0" smtClean="0">
                <a:solidFill>
                  <a:schemeClr val="bg2"/>
                </a:solidFill>
              </a:rPr>
              <a:t>いる</a:t>
            </a:r>
            <a:endParaRPr lang="en-US" altLang="ja-JP" dirty="0" smtClean="0">
              <a:solidFill>
                <a:schemeClr val="bg2"/>
              </a:solidFill>
            </a:endParaRPr>
          </a:p>
          <a:p>
            <a:pPr marL="566470" lvl="1" indent="-342900">
              <a:spcBef>
                <a:spcPts val="600"/>
              </a:spcBef>
              <a:buFont typeface="Wingdings" panose="05000000000000000000" pitchFamily="2" charset="2"/>
              <a:buChar char="l"/>
            </a:pPr>
            <a:r>
              <a:rPr lang="ja-JP" altLang="en-US" dirty="0" smtClean="0">
                <a:solidFill>
                  <a:schemeClr val="bg2"/>
                </a:solidFill>
              </a:rPr>
              <a:t>なお、生データについては限界費用での提供、付加価値がついたデータについては、適切な費用での提供が可能とされている。</a:t>
            </a:r>
            <a:endParaRPr lang="en-US" altLang="ja-JP" dirty="0">
              <a:solidFill>
                <a:schemeClr val="bg2"/>
              </a:solidFill>
            </a:endParaRPr>
          </a:p>
          <a:p>
            <a:pPr marL="566470" lvl="1" indent="-342900">
              <a:spcBef>
                <a:spcPts val="600"/>
              </a:spcBef>
              <a:buFont typeface="Wingdings" panose="05000000000000000000" pitchFamily="2" charset="2"/>
              <a:buChar char="l"/>
            </a:pPr>
            <a:endParaRPr lang="en-US" altLang="ja-JP" dirty="0" smtClean="0">
              <a:solidFill>
                <a:schemeClr val="bg2"/>
              </a:solidFill>
            </a:endParaRPr>
          </a:p>
          <a:p>
            <a:pPr marL="360000" indent="-342900">
              <a:spcBef>
                <a:spcPts val="600"/>
              </a:spcBef>
              <a:buFont typeface="Wingdings" panose="05000000000000000000" pitchFamily="2" charset="2"/>
              <a:buChar char="l"/>
            </a:pPr>
            <a:endParaRPr lang="en-US" altLang="ja-JP" dirty="0">
              <a:solidFill>
                <a:schemeClr val="bg2"/>
              </a:solidFill>
            </a:endParaRP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25</a:t>
            </a:fld>
            <a:endParaRPr lang="en-US" altLang="ja-JP"/>
          </a:p>
        </p:txBody>
      </p:sp>
    </p:spTree>
    <p:extLst>
      <p:ext uri="{BB962C8B-B14F-4D97-AF65-F5344CB8AC3E}">
        <p14:creationId xmlns:p14="http://schemas.microsoft.com/office/powerpoint/2010/main" val="28521352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2400" dirty="0" smtClean="0"/>
              <a:t>参考：</a:t>
            </a:r>
            <a:r>
              <a:rPr lang="en-US" altLang="ja-JP" sz="2400" dirty="0" smtClean="0"/>
              <a:t>PSI</a:t>
            </a:r>
            <a:r>
              <a:rPr lang="ja-JP" altLang="en-US" sz="2400" dirty="0" smtClean="0"/>
              <a:t>指令と競争法①</a:t>
            </a:r>
            <a:endParaRPr kumimoji="1" lang="ja-JP" altLang="en-US" sz="2400" dirty="0"/>
          </a:p>
        </p:txBody>
      </p:sp>
      <p:sp>
        <p:nvSpPr>
          <p:cNvPr id="3" name="コンテンツ プレースホルダー 2"/>
          <p:cNvSpPr>
            <a:spLocks noGrp="1"/>
          </p:cNvSpPr>
          <p:nvPr>
            <p:ph idx="1"/>
          </p:nvPr>
        </p:nvSpPr>
        <p:spPr>
          <a:xfrm>
            <a:off x="351414" y="1143001"/>
            <a:ext cx="9146415" cy="5459803"/>
          </a:xfrm>
        </p:spPr>
        <p:txBody>
          <a:bodyPr>
            <a:normAutofit/>
          </a:bodyPr>
          <a:lstStyle/>
          <a:p>
            <a:pPr marL="360000" indent="-342900">
              <a:spcBef>
                <a:spcPts val="600"/>
              </a:spcBef>
              <a:buFont typeface="Wingdings" panose="05000000000000000000" pitchFamily="2" charset="2"/>
              <a:buChar char="l"/>
            </a:pPr>
            <a:r>
              <a:rPr lang="en-US" altLang="ja-JP" dirty="0" smtClean="0">
                <a:solidFill>
                  <a:schemeClr val="bg2"/>
                </a:solidFill>
              </a:rPr>
              <a:t>PSI</a:t>
            </a:r>
            <a:r>
              <a:rPr lang="ja-JP" altLang="en-US" dirty="0" smtClean="0">
                <a:solidFill>
                  <a:schemeClr val="bg2"/>
                </a:solidFill>
              </a:rPr>
              <a:t>指令と競争法の関係に</a:t>
            </a:r>
            <a:r>
              <a:rPr lang="ja-JP" altLang="en-US" dirty="0">
                <a:solidFill>
                  <a:schemeClr val="bg2"/>
                </a:solidFill>
              </a:rPr>
              <a:t>ついて</a:t>
            </a:r>
            <a:r>
              <a:rPr lang="ja-JP" altLang="en-US" dirty="0" smtClean="0">
                <a:solidFill>
                  <a:schemeClr val="bg2"/>
                </a:solidFill>
              </a:rPr>
              <a:t>、</a:t>
            </a:r>
            <a:r>
              <a:rPr lang="en-US" altLang="ja-JP" dirty="0" smtClean="0">
                <a:solidFill>
                  <a:schemeClr val="bg2"/>
                </a:solidFill>
              </a:rPr>
              <a:t>LAPSI2.0</a:t>
            </a:r>
            <a:r>
              <a:rPr lang="ja-JP" altLang="en-US" dirty="0" smtClean="0">
                <a:solidFill>
                  <a:schemeClr val="bg2"/>
                </a:solidFill>
              </a:rPr>
              <a:t>が検討</a:t>
            </a:r>
            <a:endParaRPr lang="en-US" altLang="ja-JP" dirty="0" smtClean="0">
              <a:solidFill>
                <a:schemeClr val="bg2"/>
              </a:solidFill>
            </a:endParaRPr>
          </a:p>
          <a:p>
            <a:pPr marL="566470" lvl="1" indent="-342900">
              <a:spcBef>
                <a:spcPts val="600"/>
              </a:spcBef>
              <a:buFont typeface="Wingdings" panose="05000000000000000000" pitchFamily="2" charset="2"/>
              <a:buChar char="l"/>
            </a:pPr>
            <a:r>
              <a:rPr lang="ja-JP" altLang="en-US" dirty="0">
                <a:solidFill>
                  <a:schemeClr val="bg2"/>
                </a:solidFill>
              </a:rPr>
              <a:t>ヨーロッパのコンテンツ市場における</a:t>
            </a:r>
            <a:r>
              <a:rPr lang="en-US" altLang="ja-JP" dirty="0">
                <a:solidFill>
                  <a:schemeClr val="bg2"/>
                </a:solidFill>
              </a:rPr>
              <a:t>PSI</a:t>
            </a:r>
            <a:r>
              <a:rPr lang="ja-JP" altLang="en-US" dirty="0" err="1">
                <a:solidFill>
                  <a:schemeClr val="bg2"/>
                </a:solidFill>
              </a:rPr>
              <a:t>への</a:t>
            </a:r>
            <a:r>
              <a:rPr lang="ja-JP" altLang="en-US" dirty="0">
                <a:solidFill>
                  <a:schemeClr val="bg2"/>
                </a:solidFill>
              </a:rPr>
              <a:t>アクセスや再利用に際しての法令上の課題を明らかにし、解決策を提案することを目的と</a:t>
            </a:r>
            <a:r>
              <a:rPr lang="ja-JP" altLang="en-US" dirty="0" smtClean="0">
                <a:solidFill>
                  <a:schemeClr val="bg2"/>
                </a:solidFill>
              </a:rPr>
              <a:t>している</a:t>
            </a:r>
            <a:endParaRPr lang="en-US" altLang="ja-JP" dirty="0" smtClean="0">
              <a:solidFill>
                <a:schemeClr val="bg2"/>
              </a:solidFill>
            </a:endParaRPr>
          </a:p>
          <a:p>
            <a:pPr marL="566470" lvl="1" indent="-342900">
              <a:spcBef>
                <a:spcPts val="600"/>
              </a:spcBef>
              <a:buFont typeface="Wingdings" panose="05000000000000000000" pitchFamily="2" charset="2"/>
              <a:buChar char="l"/>
            </a:pPr>
            <a:r>
              <a:rPr lang="en-US" altLang="ja-JP" dirty="0" smtClean="0">
                <a:solidFill>
                  <a:schemeClr val="bg2"/>
                </a:solidFill>
              </a:rPr>
              <a:t>LAPSI2.0</a:t>
            </a:r>
            <a:r>
              <a:rPr lang="ja-JP" altLang="en-US" dirty="0" smtClean="0">
                <a:solidFill>
                  <a:schemeClr val="bg2"/>
                </a:solidFill>
              </a:rPr>
              <a:t>は</a:t>
            </a:r>
            <a:r>
              <a:rPr lang="en-US" altLang="ja-JP" dirty="0" smtClean="0">
                <a:solidFill>
                  <a:schemeClr val="bg2"/>
                </a:solidFill>
              </a:rPr>
              <a:t>Legal </a:t>
            </a:r>
            <a:r>
              <a:rPr lang="en-US" altLang="ja-JP" dirty="0">
                <a:solidFill>
                  <a:schemeClr val="bg2"/>
                </a:solidFill>
              </a:rPr>
              <a:t>Aspects of Public Sector </a:t>
            </a:r>
            <a:r>
              <a:rPr lang="en-US" altLang="ja-JP" dirty="0" smtClean="0">
                <a:solidFill>
                  <a:schemeClr val="bg2"/>
                </a:solidFill>
              </a:rPr>
              <a:t>Information</a:t>
            </a:r>
            <a:r>
              <a:rPr lang="ja-JP" altLang="en-US" dirty="0" smtClean="0">
                <a:solidFill>
                  <a:schemeClr val="bg2"/>
                </a:solidFill>
              </a:rPr>
              <a:t>の略称。</a:t>
            </a:r>
            <a:r>
              <a:rPr lang="en-US" altLang="ja-JP" dirty="0" smtClean="0">
                <a:solidFill>
                  <a:schemeClr val="bg2"/>
                </a:solidFill>
              </a:rPr>
              <a:t>Competitiveness </a:t>
            </a:r>
            <a:r>
              <a:rPr lang="en-US" altLang="ja-JP" dirty="0">
                <a:solidFill>
                  <a:schemeClr val="bg2"/>
                </a:solidFill>
              </a:rPr>
              <a:t>and Innovation Framework </a:t>
            </a:r>
            <a:r>
              <a:rPr lang="en-US" altLang="ja-JP" dirty="0" err="1">
                <a:solidFill>
                  <a:schemeClr val="bg2"/>
                </a:solidFill>
              </a:rPr>
              <a:t>Programme</a:t>
            </a:r>
            <a:r>
              <a:rPr lang="en-US" altLang="ja-JP" dirty="0">
                <a:solidFill>
                  <a:schemeClr val="bg2"/>
                </a:solidFill>
              </a:rPr>
              <a:t> 2007-2013</a:t>
            </a:r>
            <a:r>
              <a:rPr lang="ja-JP" altLang="en-US" dirty="0">
                <a:solidFill>
                  <a:schemeClr val="bg2"/>
                </a:solidFill>
              </a:rPr>
              <a:t>のもとで</a:t>
            </a:r>
            <a:r>
              <a:rPr lang="en-US" altLang="ja-JP" dirty="0">
                <a:solidFill>
                  <a:schemeClr val="bg2"/>
                </a:solidFill>
              </a:rPr>
              <a:t>European Commission</a:t>
            </a:r>
            <a:r>
              <a:rPr lang="ja-JP" altLang="en-US" dirty="0">
                <a:solidFill>
                  <a:schemeClr val="bg2"/>
                </a:solidFill>
              </a:rPr>
              <a:t>（欧州委員会）が出資している</a:t>
            </a:r>
            <a:r>
              <a:rPr lang="ja-JP" altLang="en-US" dirty="0" smtClean="0">
                <a:solidFill>
                  <a:schemeClr val="bg2"/>
                </a:solidFill>
              </a:rPr>
              <a:t>プロジェクト。</a:t>
            </a:r>
            <a:endParaRPr lang="en-US" altLang="ja-JP" dirty="0" smtClean="0">
              <a:solidFill>
                <a:schemeClr val="bg2"/>
              </a:solidFill>
            </a:endParaRPr>
          </a:p>
          <a:p>
            <a:pPr marL="566470" lvl="1" indent="-342900">
              <a:spcBef>
                <a:spcPts val="600"/>
              </a:spcBef>
              <a:buFont typeface="Wingdings" panose="05000000000000000000" pitchFamily="2" charset="2"/>
              <a:buChar char="l"/>
            </a:pPr>
            <a:r>
              <a:rPr lang="en-US" altLang="ja-JP" dirty="0">
                <a:solidFill>
                  <a:schemeClr val="bg2"/>
                </a:solidFill>
              </a:rPr>
              <a:t>LAPSI2.0</a:t>
            </a:r>
            <a:r>
              <a:rPr lang="ja-JP" altLang="en-US" dirty="0">
                <a:solidFill>
                  <a:schemeClr val="bg2"/>
                </a:solidFill>
              </a:rPr>
              <a:t>は「有償提供するにしても限界費用での提供する」という</a:t>
            </a:r>
            <a:r>
              <a:rPr lang="en-US" altLang="ja-JP" dirty="0">
                <a:solidFill>
                  <a:schemeClr val="bg2"/>
                </a:solidFill>
              </a:rPr>
              <a:t>PSI Directives</a:t>
            </a:r>
            <a:r>
              <a:rPr lang="ja-JP" altLang="en-US" dirty="0">
                <a:solidFill>
                  <a:schemeClr val="bg2"/>
                </a:solidFill>
              </a:rPr>
              <a:t>の規定と、「市場価格で取引が行われること」という競争法の規定が矛盾している点を指摘</a:t>
            </a:r>
            <a:endParaRPr lang="en-US" altLang="ja-JP" dirty="0" smtClean="0">
              <a:solidFill>
                <a:schemeClr val="bg2"/>
              </a:solidFill>
            </a:endParaRPr>
          </a:p>
          <a:p>
            <a:pPr marL="360000" indent="-342900">
              <a:spcBef>
                <a:spcPts val="600"/>
              </a:spcBef>
              <a:buFont typeface="Wingdings" panose="05000000000000000000" pitchFamily="2" charset="2"/>
              <a:buChar char="l"/>
            </a:pPr>
            <a:endParaRPr lang="en-US" altLang="ja-JP" dirty="0" smtClean="0">
              <a:solidFill>
                <a:schemeClr val="bg2"/>
              </a:solidFill>
            </a:endParaRPr>
          </a:p>
          <a:p>
            <a:pPr marL="360000" indent="-342900">
              <a:spcBef>
                <a:spcPts val="600"/>
              </a:spcBef>
              <a:buFont typeface="Wingdings" panose="05000000000000000000" pitchFamily="2" charset="2"/>
              <a:buChar char="l"/>
            </a:pPr>
            <a:endParaRPr lang="en-US" altLang="ja-JP" dirty="0">
              <a:solidFill>
                <a:schemeClr val="bg2"/>
              </a:solidFill>
            </a:endParaRP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26</a:t>
            </a:fld>
            <a:endParaRPr lang="en-US" altLang="ja-JP"/>
          </a:p>
        </p:txBody>
      </p:sp>
    </p:spTree>
    <p:extLst>
      <p:ext uri="{BB962C8B-B14F-4D97-AF65-F5344CB8AC3E}">
        <p14:creationId xmlns:p14="http://schemas.microsoft.com/office/powerpoint/2010/main" val="32905146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2400" dirty="0" smtClean="0"/>
              <a:t>参考：</a:t>
            </a:r>
            <a:r>
              <a:rPr lang="en-US" altLang="ja-JP" sz="2400" dirty="0" smtClean="0"/>
              <a:t>PSI</a:t>
            </a:r>
            <a:r>
              <a:rPr lang="ja-JP" altLang="en-US" sz="2400" dirty="0" smtClean="0"/>
              <a:t>指令と競争法②</a:t>
            </a:r>
            <a:endParaRPr kumimoji="1" lang="ja-JP" altLang="en-US" sz="2400" dirty="0"/>
          </a:p>
        </p:txBody>
      </p:sp>
      <p:sp>
        <p:nvSpPr>
          <p:cNvPr id="3" name="コンテンツ プレースホルダー 2"/>
          <p:cNvSpPr>
            <a:spLocks noGrp="1"/>
          </p:cNvSpPr>
          <p:nvPr>
            <p:ph idx="1"/>
          </p:nvPr>
        </p:nvSpPr>
        <p:spPr>
          <a:xfrm>
            <a:off x="351414" y="1143001"/>
            <a:ext cx="9146415" cy="5459803"/>
          </a:xfrm>
        </p:spPr>
        <p:txBody>
          <a:bodyPr>
            <a:normAutofit/>
          </a:bodyPr>
          <a:lstStyle/>
          <a:p>
            <a:pPr marL="360000" indent="-342900">
              <a:spcBef>
                <a:spcPts val="600"/>
              </a:spcBef>
              <a:buFont typeface="Wingdings" panose="05000000000000000000" pitchFamily="2" charset="2"/>
              <a:buChar char="l"/>
            </a:pPr>
            <a:r>
              <a:rPr lang="en-US" altLang="ja-JP" dirty="0" smtClean="0">
                <a:solidFill>
                  <a:schemeClr val="bg2"/>
                </a:solidFill>
              </a:rPr>
              <a:t>PSI</a:t>
            </a:r>
            <a:r>
              <a:rPr lang="ja-JP" altLang="en-US" dirty="0" smtClean="0">
                <a:solidFill>
                  <a:schemeClr val="bg2"/>
                </a:solidFill>
              </a:rPr>
              <a:t>指令と競争法の関係について訴訟事例があるため紹介する</a:t>
            </a:r>
            <a:endParaRPr lang="en-US" altLang="ja-JP" dirty="0" smtClean="0">
              <a:solidFill>
                <a:schemeClr val="bg2"/>
              </a:solidFill>
            </a:endParaRPr>
          </a:p>
          <a:p>
            <a:pPr marL="360000" indent="-342900">
              <a:spcBef>
                <a:spcPts val="600"/>
              </a:spcBef>
              <a:buFont typeface="Wingdings" panose="05000000000000000000" pitchFamily="2" charset="2"/>
              <a:buChar char="l"/>
            </a:pPr>
            <a:r>
              <a:rPr lang="ja-JP" altLang="en-US" dirty="0" smtClean="0">
                <a:solidFill>
                  <a:schemeClr val="bg2"/>
                </a:solidFill>
              </a:rPr>
              <a:t>無償提供をした政府が敗訴した事例は見当たらない</a:t>
            </a:r>
            <a:endParaRPr lang="en-US" altLang="ja-JP" dirty="0" smtClean="0">
              <a:solidFill>
                <a:schemeClr val="bg2"/>
              </a:solidFill>
            </a:endParaRPr>
          </a:p>
          <a:p>
            <a:pPr marL="360000" indent="-342900">
              <a:spcBef>
                <a:spcPts val="600"/>
              </a:spcBef>
              <a:buFont typeface="Wingdings" panose="05000000000000000000" pitchFamily="2" charset="2"/>
              <a:buChar char="l"/>
            </a:pPr>
            <a:endParaRPr lang="en-US" altLang="ja-JP" dirty="0">
              <a:solidFill>
                <a:schemeClr val="bg2"/>
              </a:solidFill>
            </a:endParaRP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27</a:t>
            </a:fld>
            <a:endParaRPr lang="en-US" altLang="ja-JP"/>
          </a:p>
        </p:txBody>
      </p:sp>
      <p:graphicFrame>
        <p:nvGraphicFramePr>
          <p:cNvPr id="6" name="表 5"/>
          <p:cNvGraphicFramePr>
            <a:graphicFrameLocks noGrp="1"/>
          </p:cNvGraphicFramePr>
          <p:nvPr>
            <p:extLst>
              <p:ext uri="{D42A27DB-BD31-4B8C-83A1-F6EECF244321}">
                <p14:modId xmlns:p14="http://schemas.microsoft.com/office/powerpoint/2010/main" val="1864690762"/>
              </p:ext>
            </p:extLst>
          </p:nvPr>
        </p:nvGraphicFramePr>
        <p:xfrm>
          <a:off x="560512" y="2132856"/>
          <a:ext cx="8784976" cy="4218337"/>
        </p:xfrm>
        <a:graphic>
          <a:graphicData uri="http://schemas.openxmlformats.org/drawingml/2006/table">
            <a:tbl>
              <a:tblPr firstRow="1" bandRow="1">
                <a:tableStyleId>{21E4AEA4-8DFA-4A89-87EB-49C32662AFE0}</a:tableStyleId>
              </a:tblPr>
              <a:tblGrid>
                <a:gridCol w="1254997"/>
                <a:gridCol w="4505643"/>
                <a:gridCol w="3024336"/>
              </a:tblGrid>
              <a:tr h="325128">
                <a:tc>
                  <a:txBody>
                    <a:bodyPr/>
                    <a:lstStyle/>
                    <a:p>
                      <a:r>
                        <a:rPr kumimoji="1" lang="ja-JP" altLang="en-US" dirty="0" smtClean="0"/>
                        <a:t>訴訟主体</a:t>
                      </a:r>
                      <a:endParaRPr kumimoji="1" lang="ja-JP" altLang="en-US" dirty="0"/>
                    </a:p>
                  </a:txBody>
                  <a:tcPr/>
                </a:tc>
                <a:tc>
                  <a:txBody>
                    <a:bodyPr/>
                    <a:lstStyle/>
                    <a:p>
                      <a:r>
                        <a:rPr kumimoji="1" lang="ja-JP" altLang="en-US" dirty="0" smtClean="0"/>
                        <a:t>概要</a:t>
                      </a:r>
                      <a:endParaRPr kumimoji="1" lang="ja-JP" altLang="en-US" dirty="0"/>
                    </a:p>
                  </a:txBody>
                  <a:tcPr/>
                </a:tc>
                <a:tc>
                  <a:txBody>
                    <a:bodyPr/>
                    <a:lstStyle/>
                    <a:p>
                      <a:r>
                        <a:rPr kumimoji="1" lang="ja-JP" altLang="en-US" dirty="0" smtClean="0"/>
                        <a:t>判決</a:t>
                      </a:r>
                      <a:endParaRPr kumimoji="1" lang="ja-JP" altLang="en-US" dirty="0"/>
                    </a:p>
                  </a:txBody>
                  <a:tcPr/>
                </a:tc>
              </a:tr>
              <a:tr h="1706298">
                <a:tc>
                  <a:txBody>
                    <a:bodyPr/>
                    <a:lstStyle/>
                    <a:p>
                      <a:r>
                        <a:rPr kumimoji="1" lang="ja-JP" altLang="en-US" dirty="0" smtClean="0"/>
                        <a:t>オランダ政府</a:t>
                      </a:r>
                      <a:endParaRPr kumimoji="1" lang="en-US" altLang="ja-JP" dirty="0" smtClean="0"/>
                    </a:p>
                    <a:p>
                      <a:r>
                        <a:rPr kumimoji="1" lang="en-US" altLang="ja-JP" dirty="0" smtClean="0"/>
                        <a:t>vs</a:t>
                      </a:r>
                    </a:p>
                    <a:p>
                      <a:r>
                        <a:rPr kumimoji="1" lang="ja-JP" altLang="en-US" dirty="0" smtClean="0"/>
                        <a:t>郵便局</a:t>
                      </a:r>
                      <a:endParaRPr kumimoji="1" lang="ja-JP" altLang="en-US" dirty="0"/>
                    </a:p>
                  </a:txBody>
                  <a:tcPr anchor="ctr"/>
                </a:tc>
                <a:tc>
                  <a:txBody>
                    <a:bodyPr/>
                    <a:lstStyle/>
                    <a:p>
                      <a:pPr marL="285750" indent="-285750">
                        <a:buFont typeface="Arial" panose="020B0604020202020204" pitchFamily="34" charset="0"/>
                        <a:buChar char="•"/>
                      </a:pPr>
                      <a:r>
                        <a:rPr kumimoji="1" lang="ja-JP" altLang="en-US" dirty="0" smtClean="0"/>
                        <a:t>オランダ政府は郵便番号以外の住所、建物に関するデータベースを構築し提供していた。</a:t>
                      </a:r>
                      <a:endParaRPr kumimoji="1" lang="en-US" altLang="ja-JP" dirty="0" smtClean="0"/>
                    </a:p>
                    <a:p>
                      <a:pPr marL="285750" indent="-285750">
                        <a:buFont typeface="Arial" panose="020B0604020202020204" pitchFamily="34" charset="0"/>
                        <a:buChar char="•"/>
                      </a:pPr>
                      <a:r>
                        <a:rPr kumimoji="1" lang="ja-JP" altLang="en-US" dirty="0" smtClean="0"/>
                        <a:t>郵便番号は郵便局が有償で提供していた。</a:t>
                      </a:r>
                      <a:endParaRPr kumimoji="1" lang="en-US" altLang="ja-JP" dirty="0" smtClean="0"/>
                    </a:p>
                    <a:p>
                      <a:pPr marL="285750" indent="-285750">
                        <a:buFont typeface="Arial" panose="020B0604020202020204" pitchFamily="34" charset="0"/>
                        <a:buChar char="•"/>
                      </a:pPr>
                      <a:r>
                        <a:rPr kumimoji="1" lang="ja-JP" altLang="en-US" dirty="0" smtClean="0"/>
                        <a:t>政府が郵便番号を無償で提供し、それを営利目的で利用することを許可しようとしたところ、郵便局が郵便局に対して対価を払わずに提供し、商用利用を認めるのは公正競争に反するとして訴えた。（データベース構築費用を政府に支払うように求めた）</a:t>
                      </a:r>
                      <a:endParaRPr kumimoji="1" lang="ja-JP" altLang="en-US" dirty="0"/>
                    </a:p>
                  </a:txBody>
                  <a:tcPr anchor="ctr"/>
                </a:tc>
                <a:tc>
                  <a:txBody>
                    <a:bodyPr/>
                    <a:lstStyle/>
                    <a:p>
                      <a:pPr marL="285750" indent="-285750">
                        <a:buFont typeface="Arial" panose="020B0604020202020204" pitchFamily="34" charset="0"/>
                        <a:buChar char="•"/>
                      </a:pPr>
                      <a:r>
                        <a:rPr kumimoji="1" lang="ja-JP" altLang="en-US" dirty="0" smtClean="0"/>
                        <a:t>政府の保有する郵便番号データは</a:t>
                      </a:r>
                      <a:r>
                        <a:rPr kumimoji="1" lang="ja-JP" altLang="en-US" dirty="0" smtClean="0"/>
                        <a:t>、政府が独自に入手したもの（地方政府から収集。地方政府は郵便局</a:t>
                      </a:r>
                      <a:r>
                        <a:rPr kumimoji="1" lang="ja-JP" altLang="en-US" dirty="0" smtClean="0"/>
                        <a:t>から購入</a:t>
                      </a:r>
                      <a:r>
                        <a:rPr kumimoji="1" lang="ja-JP" altLang="en-US" dirty="0" smtClean="0"/>
                        <a:t>したりしている）な</a:t>
                      </a:r>
                      <a:r>
                        <a:rPr kumimoji="1" lang="ja-JP" altLang="en-US" dirty="0" smtClean="0"/>
                        <a:t>ので郵便局の権利を侵害していない</a:t>
                      </a:r>
                      <a:endParaRPr kumimoji="1" lang="en-US" altLang="ja-JP" dirty="0" smtClean="0"/>
                    </a:p>
                    <a:p>
                      <a:pPr marL="285750" indent="-285750">
                        <a:buFont typeface="Arial" panose="020B0604020202020204" pitchFamily="34" charset="0"/>
                        <a:buChar char="•"/>
                      </a:pPr>
                      <a:r>
                        <a:rPr kumimoji="1" lang="ja-JP" altLang="en-US" dirty="0" smtClean="0"/>
                        <a:t>郵便局の主張を却下</a:t>
                      </a:r>
                      <a:endParaRPr kumimoji="1" lang="en-US" altLang="ja-JP" dirty="0" smtClean="0"/>
                    </a:p>
                    <a:p>
                      <a:pPr marL="285750" indent="-285750">
                        <a:buFont typeface="Arial" panose="020B0604020202020204" pitchFamily="34" charset="0"/>
                        <a:buChar char="•"/>
                      </a:pPr>
                      <a:endParaRPr kumimoji="1" lang="ja-JP" altLang="en-US" dirty="0"/>
                    </a:p>
                  </a:txBody>
                  <a:tcPr anchor="ctr"/>
                </a:tc>
              </a:tr>
              <a:tr h="698031">
                <a:tc>
                  <a:txBody>
                    <a:bodyPr/>
                    <a:lstStyle/>
                    <a:p>
                      <a:r>
                        <a:rPr kumimoji="1" lang="ja-JP" altLang="en-US" dirty="0" smtClean="0"/>
                        <a:t>オランダ政府</a:t>
                      </a:r>
                      <a:endParaRPr kumimoji="1" lang="en-US" altLang="ja-JP" dirty="0" smtClean="0"/>
                    </a:p>
                    <a:p>
                      <a:r>
                        <a:rPr kumimoji="1" lang="en-US" altLang="ja-JP" dirty="0" smtClean="0"/>
                        <a:t>vs</a:t>
                      </a:r>
                    </a:p>
                    <a:p>
                      <a:r>
                        <a:rPr kumimoji="1" lang="ja-JP" altLang="en-US" dirty="0" smtClean="0"/>
                        <a:t>ナビ会社</a:t>
                      </a:r>
                      <a:endParaRPr kumimoji="1" lang="ja-JP" altLang="en-US" dirty="0"/>
                    </a:p>
                  </a:txBody>
                  <a:tcPr anchor="ctr"/>
                </a:tc>
                <a:tc>
                  <a:txBody>
                    <a:bodyPr/>
                    <a:lstStyle/>
                    <a:p>
                      <a:pPr marL="285750" indent="-285750">
                        <a:buFont typeface="Arial" panose="020B0604020202020204" pitchFamily="34" charset="0"/>
                        <a:buChar char="•"/>
                      </a:pPr>
                      <a:r>
                        <a:rPr kumimoji="1" lang="ja-JP" altLang="en-US" dirty="0" smtClean="0"/>
                        <a:t>ナビ情報を提供する事業者が、道路省が国道情報データベースを無償提供したことについて、自社のビジネスに損害を与えるとして、訴訟を提起した。</a:t>
                      </a:r>
                      <a:endParaRPr kumimoji="1" lang="ja-JP" altLang="en-US" dirty="0"/>
                    </a:p>
                  </a:txBody>
                  <a:tcPr anchor="ctr"/>
                </a:tc>
                <a:tc>
                  <a:txBody>
                    <a:bodyPr/>
                    <a:lstStyle/>
                    <a:p>
                      <a:pPr marL="285750" indent="-285750">
                        <a:buFont typeface="Arial" panose="020B0604020202020204" pitchFamily="34" charset="0"/>
                        <a:buChar char="•"/>
                      </a:pPr>
                      <a:r>
                        <a:rPr kumimoji="1" lang="ja-JP" altLang="en-US" dirty="0" smtClean="0"/>
                        <a:t>道路省は</a:t>
                      </a:r>
                      <a:r>
                        <a:rPr kumimoji="1" lang="en-US" altLang="ja-JP" dirty="0" smtClean="0"/>
                        <a:t>PSI</a:t>
                      </a:r>
                      <a:r>
                        <a:rPr kumimoji="1" lang="ja-JP" altLang="en-US" dirty="0" smtClean="0"/>
                        <a:t>指令やオープンデータ政策等に従って合法的に行ったもので</a:t>
                      </a:r>
                      <a:r>
                        <a:rPr kumimoji="1" lang="ja-JP" altLang="en-US" dirty="0" smtClean="0"/>
                        <a:t>ある</a:t>
                      </a:r>
                      <a:endParaRPr kumimoji="1" lang="en-US" altLang="ja-JP" dirty="0" smtClean="0"/>
                    </a:p>
                    <a:p>
                      <a:pPr marL="285750" indent="-285750">
                        <a:buFont typeface="Arial" panose="020B0604020202020204" pitchFamily="34" charset="0"/>
                        <a:buChar char="•"/>
                      </a:pPr>
                      <a:r>
                        <a:rPr kumimoji="1" lang="ja-JP" altLang="en-US" dirty="0" smtClean="0"/>
                        <a:t>原告の主張</a:t>
                      </a:r>
                      <a:r>
                        <a:rPr kumimoji="1" lang="ja-JP" altLang="en-US" dirty="0" smtClean="0"/>
                        <a:t>を却下</a:t>
                      </a:r>
                      <a:endParaRPr kumimoji="1" lang="ja-JP" altLang="en-US" dirty="0"/>
                    </a:p>
                  </a:txBody>
                  <a:tcPr anchor="ctr"/>
                </a:tc>
              </a:tr>
              <a:tr h="1302991">
                <a:tc>
                  <a:txBody>
                    <a:bodyPr/>
                    <a:lstStyle/>
                    <a:p>
                      <a:r>
                        <a:rPr kumimoji="1" lang="ja-JP" altLang="en-US" dirty="0" smtClean="0"/>
                        <a:t>スウェーデン特許庁</a:t>
                      </a:r>
                      <a:endParaRPr kumimoji="1" lang="en-US" altLang="ja-JP" dirty="0" smtClean="0"/>
                    </a:p>
                    <a:p>
                      <a:r>
                        <a:rPr kumimoji="1" lang="en-US" altLang="ja-JP" dirty="0" smtClean="0"/>
                        <a:t>vs</a:t>
                      </a:r>
                    </a:p>
                    <a:p>
                      <a:r>
                        <a:rPr kumimoji="1" lang="ja-JP" altLang="en-US" dirty="0" smtClean="0"/>
                        <a:t>利用者</a:t>
                      </a:r>
                      <a:endParaRPr kumimoji="1" lang="ja-JP" altLang="en-US" dirty="0"/>
                    </a:p>
                  </a:txBody>
                  <a:tcPr anchor="ctr"/>
                </a:tc>
                <a:tc>
                  <a:txBody>
                    <a:bodyPr/>
                    <a:lstStyle/>
                    <a:p>
                      <a:pPr marL="285750" indent="-285750">
                        <a:buFont typeface="Arial" panose="020B0604020202020204" pitchFamily="34" charset="0"/>
                        <a:buChar char="•"/>
                      </a:pPr>
                      <a:r>
                        <a:rPr kumimoji="1" lang="ja-JP" altLang="en-US" dirty="0" smtClean="0"/>
                        <a:t>特許庁が独自に商標登録の検索サービスを有償で提供する一方で、検索サービスを提供する事業者には同じデータベースから生データを有料で提供</a:t>
                      </a:r>
                      <a:endParaRPr kumimoji="1" lang="en-US" altLang="ja-JP" dirty="0" smtClean="0"/>
                    </a:p>
                    <a:p>
                      <a:pPr marL="285750" indent="-285750">
                        <a:buFont typeface="Arial" panose="020B0604020202020204" pitchFamily="34" charset="0"/>
                        <a:buChar char="•"/>
                      </a:pPr>
                      <a:r>
                        <a:rPr kumimoji="1" lang="ja-JP" altLang="en-US" dirty="0" smtClean="0"/>
                        <a:t>特許庁が検索サービスを無償化したにも関わらず生データを有償のままとしたことに対して、検索サービス提供事業者が公正取引委員会に審査請求。</a:t>
                      </a:r>
                      <a:endParaRPr kumimoji="1" lang="ja-JP" altLang="en-US" dirty="0"/>
                    </a:p>
                  </a:txBody>
                  <a:tcPr anchor="ctr"/>
                </a:tc>
                <a:tc>
                  <a:txBody>
                    <a:bodyPr/>
                    <a:lstStyle/>
                    <a:p>
                      <a:pPr marL="285750" indent="-285750">
                        <a:buFont typeface="Arial" panose="020B0604020202020204" pitchFamily="34" charset="0"/>
                        <a:buChar char="•"/>
                      </a:pPr>
                      <a:r>
                        <a:rPr kumimoji="1" lang="ja-JP" altLang="en-US" dirty="0" smtClean="0"/>
                        <a:t>有料データについては生データ制作費＋データベース維持費のみに減額されており、問題</a:t>
                      </a:r>
                      <a:r>
                        <a:rPr kumimoji="1" lang="ja-JP" altLang="en-US" dirty="0" smtClean="0"/>
                        <a:t>ない</a:t>
                      </a:r>
                      <a:endParaRPr kumimoji="1" lang="en-US" altLang="ja-JP" dirty="0" smtClean="0"/>
                    </a:p>
                    <a:p>
                      <a:pPr marL="285750" indent="-285750">
                        <a:buFont typeface="Arial" panose="020B0604020202020204" pitchFamily="34" charset="0"/>
                        <a:buChar char="•"/>
                      </a:pPr>
                      <a:r>
                        <a:rPr kumimoji="1" lang="ja-JP" altLang="en-US" dirty="0" smtClean="0"/>
                        <a:t>原告</a:t>
                      </a:r>
                      <a:r>
                        <a:rPr kumimoji="1" lang="ja-JP" altLang="en-US" dirty="0" smtClean="0"/>
                        <a:t>の主張を却下</a:t>
                      </a:r>
                      <a:endParaRPr kumimoji="1" lang="ja-JP" altLang="en-US" dirty="0"/>
                    </a:p>
                  </a:txBody>
                  <a:tcPr anchor="ctr"/>
                </a:tc>
              </a:tr>
            </a:tbl>
          </a:graphicData>
        </a:graphic>
      </p:graphicFrame>
    </p:spTree>
    <p:extLst>
      <p:ext uri="{BB962C8B-B14F-4D97-AF65-F5344CB8AC3E}">
        <p14:creationId xmlns:p14="http://schemas.microsoft.com/office/powerpoint/2010/main" val="37238140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4000" dirty="0" smtClean="0"/>
              <a:t>データの質の保証と免責事項</a:t>
            </a:r>
            <a:endParaRPr kumimoji="1" lang="ja-JP" altLang="en-US" sz="4000" dirty="0"/>
          </a:p>
        </p:txBody>
      </p:sp>
      <p:sp>
        <p:nvSpPr>
          <p:cNvPr id="3" name="テキス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32A7F7E3-2EA5-4E0E-99DF-9D27F789031C}" type="slidenum">
              <a:rPr lang="ja-JP" altLang="en-US" smtClean="0"/>
              <a:pPr/>
              <a:t>28</a:t>
            </a:fld>
            <a:endParaRPr lang="en-US" altLang="ja-JP"/>
          </a:p>
        </p:txBody>
      </p:sp>
    </p:spTree>
    <p:extLst>
      <p:ext uri="{BB962C8B-B14F-4D97-AF65-F5344CB8AC3E}">
        <p14:creationId xmlns:p14="http://schemas.microsoft.com/office/powerpoint/2010/main" val="1322994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2400" dirty="0" smtClean="0"/>
              <a:t>データの保証と責任についての検討の理由</a:t>
            </a:r>
            <a:endParaRPr kumimoji="1" lang="ja-JP" altLang="en-US" sz="2400" dirty="0"/>
          </a:p>
        </p:txBody>
      </p:sp>
      <p:sp>
        <p:nvSpPr>
          <p:cNvPr id="3" name="コンテンツ プレースホルダー 2"/>
          <p:cNvSpPr>
            <a:spLocks noGrp="1"/>
          </p:cNvSpPr>
          <p:nvPr>
            <p:ph idx="1"/>
          </p:nvPr>
        </p:nvSpPr>
        <p:spPr>
          <a:xfrm>
            <a:off x="351414" y="1143001"/>
            <a:ext cx="9146415" cy="5022303"/>
          </a:xfrm>
        </p:spPr>
        <p:txBody>
          <a:bodyPr>
            <a:normAutofit/>
          </a:bodyPr>
          <a:lstStyle/>
          <a:p>
            <a:pPr marL="360000" indent="-342900">
              <a:spcBef>
                <a:spcPts val="600"/>
              </a:spcBef>
              <a:buFont typeface="Wingdings" panose="05000000000000000000" pitchFamily="2" charset="2"/>
              <a:buChar char="l"/>
            </a:pPr>
            <a:r>
              <a:rPr lang="ja-JP" altLang="en-US" dirty="0" smtClean="0">
                <a:solidFill>
                  <a:schemeClr val="bg2"/>
                </a:solidFill>
              </a:rPr>
              <a:t>オープンデータとして行政の保有するデータの公開が進んでいるが、当該データを利用する側からは、以下が重要であるという指摘がある。</a:t>
            </a:r>
            <a:endParaRPr lang="en-US" altLang="ja-JP" dirty="0">
              <a:solidFill>
                <a:schemeClr val="bg2"/>
              </a:solidFill>
            </a:endParaRPr>
          </a:p>
          <a:p>
            <a:pPr marL="566470" lvl="1" indent="-342900">
              <a:spcBef>
                <a:spcPts val="600"/>
              </a:spcBef>
              <a:buFont typeface="Wingdings" panose="05000000000000000000" pitchFamily="2" charset="2"/>
              <a:buChar char="l"/>
            </a:pPr>
            <a:r>
              <a:rPr lang="ja-JP" altLang="en-US" dirty="0" smtClean="0">
                <a:solidFill>
                  <a:schemeClr val="bg2"/>
                </a:solidFill>
              </a:rPr>
              <a:t>データの質の保証　（精度、正確性、被害が生じた場合の責任等の有無）</a:t>
            </a:r>
            <a:endParaRPr lang="en-US" altLang="ja-JP" dirty="0" smtClean="0">
              <a:solidFill>
                <a:schemeClr val="bg2"/>
              </a:solidFill>
            </a:endParaRPr>
          </a:p>
          <a:p>
            <a:pPr marL="566470" lvl="1" indent="-342900">
              <a:spcBef>
                <a:spcPts val="600"/>
              </a:spcBef>
              <a:buFont typeface="Wingdings" panose="05000000000000000000" pitchFamily="2" charset="2"/>
              <a:buChar char="l"/>
            </a:pPr>
            <a:r>
              <a:rPr lang="ja-JP" altLang="en-US" dirty="0" smtClean="0">
                <a:solidFill>
                  <a:schemeClr val="bg2"/>
                </a:solidFill>
              </a:rPr>
              <a:t>データの管理の保証（同一</a:t>
            </a:r>
            <a:r>
              <a:rPr lang="en-US" altLang="ja-JP" dirty="0" smtClean="0">
                <a:solidFill>
                  <a:schemeClr val="bg2"/>
                </a:solidFill>
              </a:rPr>
              <a:t>URI</a:t>
            </a:r>
            <a:r>
              <a:rPr lang="ja-JP" altLang="en-US" dirty="0" err="1" smtClean="0">
                <a:solidFill>
                  <a:schemeClr val="bg2"/>
                </a:solidFill>
              </a:rPr>
              <a:t>での</a:t>
            </a:r>
            <a:r>
              <a:rPr lang="ja-JP" altLang="en-US" dirty="0" smtClean="0">
                <a:solidFill>
                  <a:schemeClr val="bg2"/>
                </a:solidFill>
              </a:rPr>
              <a:t>継続提供、</a:t>
            </a:r>
            <a:r>
              <a:rPr lang="en-US" altLang="ja-JP" dirty="0" smtClean="0">
                <a:solidFill>
                  <a:schemeClr val="bg2"/>
                </a:solidFill>
              </a:rPr>
              <a:t>URI</a:t>
            </a:r>
            <a:r>
              <a:rPr lang="ja-JP" altLang="en-US" dirty="0" smtClean="0">
                <a:solidFill>
                  <a:schemeClr val="bg2"/>
                </a:solidFill>
              </a:rPr>
              <a:t>変更時の連絡、修正対応等）</a:t>
            </a:r>
            <a:endParaRPr lang="en-US" altLang="ja-JP" dirty="0" smtClean="0">
              <a:solidFill>
                <a:schemeClr val="bg2"/>
              </a:solidFill>
            </a:endParaRPr>
          </a:p>
          <a:p>
            <a:pPr marL="566470" lvl="1" indent="-342900">
              <a:spcBef>
                <a:spcPts val="600"/>
              </a:spcBef>
              <a:buFont typeface="Wingdings" panose="05000000000000000000" pitchFamily="2" charset="2"/>
              <a:buChar char="l"/>
            </a:pPr>
            <a:endParaRPr lang="en-US" altLang="ja-JP" dirty="0">
              <a:solidFill>
                <a:schemeClr val="bg2"/>
              </a:solidFill>
            </a:endParaRPr>
          </a:p>
          <a:p>
            <a:pPr marL="360000" indent="-342900">
              <a:spcBef>
                <a:spcPts val="600"/>
              </a:spcBef>
              <a:buFont typeface="Wingdings" panose="05000000000000000000" pitchFamily="2" charset="2"/>
              <a:buChar char="l"/>
            </a:pPr>
            <a:r>
              <a:rPr lang="ja-JP" altLang="en-US" dirty="0" smtClean="0">
                <a:solidFill>
                  <a:schemeClr val="bg2"/>
                </a:solidFill>
              </a:rPr>
              <a:t>ただしこれらを実施するためには、データを公開する機関がデータに対して責任を負うことになりかねず、そうなるとデータの公開の動きが鈍くなる可能性が指摘される。</a:t>
            </a:r>
          </a:p>
          <a:p>
            <a:pPr marL="360000" indent="-342900">
              <a:spcBef>
                <a:spcPts val="600"/>
              </a:spcBef>
              <a:buFont typeface="Wingdings" panose="05000000000000000000" pitchFamily="2" charset="2"/>
              <a:buChar char="l"/>
            </a:pPr>
            <a:endParaRPr lang="en-US" altLang="ja-JP" dirty="0" smtClean="0">
              <a:solidFill>
                <a:schemeClr val="bg2"/>
              </a:solidFill>
            </a:endParaRP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29</a:t>
            </a:fld>
            <a:endParaRPr lang="en-US" altLang="ja-JP"/>
          </a:p>
        </p:txBody>
      </p:sp>
    </p:spTree>
    <p:extLst>
      <p:ext uri="{BB962C8B-B14F-4D97-AF65-F5344CB8AC3E}">
        <p14:creationId xmlns:p14="http://schemas.microsoft.com/office/powerpoint/2010/main" val="41278790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a:t>平成</a:t>
            </a:r>
            <a:r>
              <a:rPr lang="en-US" altLang="ja-JP" dirty="0"/>
              <a:t>26</a:t>
            </a:r>
            <a:r>
              <a:rPr lang="ja-JP" altLang="en-US" dirty="0" smtClean="0"/>
              <a:t>年度</a:t>
            </a:r>
            <a:r>
              <a:rPr lang="en-US" altLang="ja-JP" dirty="0" smtClean="0"/>
              <a:t/>
            </a:r>
            <a:br>
              <a:rPr lang="en-US" altLang="ja-JP" dirty="0" smtClean="0"/>
            </a:br>
            <a:r>
              <a:rPr lang="ja-JP" altLang="en-US" dirty="0" smtClean="0"/>
              <a:t>データガバナンス委員会</a:t>
            </a:r>
            <a:r>
              <a:rPr lang="en-US" altLang="ja-JP" dirty="0" smtClean="0"/>
              <a:t/>
            </a:r>
            <a:br>
              <a:rPr lang="en-US" altLang="ja-JP" dirty="0" smtClean="0"/>
            </a:br>
            <a:r>
              <a:rPr lang="ja-JP" altLang="en-US" dirty="0" smtClean="0"/>
              <a:t>検討</a:t>
            </a:r>
            <a:r>
              <a:rPr lang="ja-JP" altLang="en-US" dirty="0"/>
              <a:t>事項</a:t>
            </a:r>
            <a:r>
              <a:rPr lang="ja-JP" altLang="en-US" dirty="0" smtClean="0"/>
              <a:t>概要</a:t>
            </a:r>
            <a:endParaRPr kumimoji="1" lang="ja-JP" altLang="en-US" dirty="0"/>
          </a:p>
        </p:txBody>
      </p:sp>
      <p:sp>
        <p:nvSpPr>
          <p:cNvPr id="3" name="テキス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32A7F7E3-2EA5-4E0E-99DF-9D27F789031C}" type="slidenum">
              <a:rPr lang="ja-JP" altLang="en-US" smtClean="0"/>
              <a:pPr/>
              <a:t>3</a:t>
            </a:fld>
            <a:endParaRPr lang="en-US" altLang="ja-JP"/>
          </a:p>
        </p:txBody>
      </p:sp>
    </p:spTree>
    <p:extLst>
      <p:ext uri="{BB962C8B-B14F-4D97-AF65-F5344CB8AC3E}">
        <p14:creationId xmlns:p14="http://schemas.microsoft.com/office/powerpoint/2010/main" val="5378510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2400" dirty="0" smtClean="0"/>
              <a:t>データの保証に関する議論</a:t>
            </a:r>
            <a:endParaRPr kumimoji="1" lang="ja-JP" altLang="en-US" sz="2400" dirty="0"/>
          </a:p>
        </p:txBody>
      </p:sp>
      <p:sp>
        <p:nvSpPr>
          <p:cNvPr id="3" name="コンテンツ プレースホルダー 2"/>
          <p:cNvSpPr>
            <a:spLocks noGrp="1"/>
          </p:cNvSpPr>
          <p:nvPr>
            <p:ph idx="1"/>
          </p:nvPr>
        </p:nvSpPr>
        <p:spPr>
          <a:xfrm>
            <a:off x="351414" y="1143001"/>
            <a:ext cx="9146415" cy="5321594"/>
          </a:xfrm>
        </p:spPr>
        <p:txBody>
          <a:bodyPr>
            <a:normAutofit fontScale="92500" lnSpcReduction="10000"/>
          </a:bodyPr>
          <a:lstStyle/>
          <a:p>
            <a:pPr marL="360000" indent="-342900">
              <a:spcBef>
                <a:spcPts val="600"/>
              </a:spcBef>
              <a:buFont typeface="Wingdings" panose="05000000000000000000" pitchFamily="2" charset="2"/>
              <a:buChar char="l"/>
            </a:pPr>
            <a:r>
              <a:rPr lang="ja-JP" altLang="en-US" dirty="0" smtClean="0">
                <a:solidFill>
                  <a:schemeClr val="bg2"/>
                </a:solidFill>
              </a:rPr>
              <a:t>データの継続的な提供を行うための仕組みを用意</a:t>
            </a:r>
            <a:endParaRPr lang="en-US" altLang="ja-JP" dirty="0" smtClean="0">
              <a:solidFill>
                <a:schemeClr val="bg2"/>
              </a:solidFill>
            </a:endParaRPr>
          </a:p>
          <a:p>
            <a:pPr marL="566470" lvl="1" indent="-342900">
              <a:spcBef>
                <a:spcPts val="600"/>
              </a:spcBef>
              <a:buFont typeface="Wingdings" panose="05000000000000000000" pitchFamily="2" charset="2"/>
              <a:buChar char="l"/>
            </a:pPr>
            <a:r>
              <a:rPr lang="ja-JP" altLang="en-US" dirty="0" smtClean="0">
                <a:solidFill>
                  <a:schemeClr val="bg2"/>
                </a:solidFill>
              </a:rPr>
              <a:t>ビジネスでのデータ利用者に</a:t>
            </a:r>
            <a:r>
              <a:rPr lang="ja-JP" altLang="en-US" dirty="0">
                <a:solidFill>
                  <a:schemeClr val="bg2"/>
                </a:solidFill>
              </a:rPr>
              <a:t>とって、データが継続的に提供され、随時更新されること</a:t>
            </a:r>
            <a:r>
              <a:rPr lang="ja-JP" altLang="en-US" dirty="0" smtClean="0">
                <a:solidFill>
                  <a:schemeClr val="bg2"/>
                </a:solidFill>
              </a:rPr>
              <a:t>は最も重要</a:t>
            </a:r>
            <a:r>
              <a:rPr lang="ja-JP" altLang="en-US" dirty="0">
                <a:solidFill>
                  <a:schemeClr val="bg2"/>
                </a:solidFill>
              </a:rPr>
              <a:t>な</a:t>
            </a:r>
            <a:r>
              <a:rPr lang="ja-JP" altLang="en-US" dirty="0" smtClean="0">
                <a:solidFill>
                  <a:schemeClr val="bg2"/>
                </a:solidFill>
              </a:rPr>
              <a:t>要素</a:t>
            </a:r>
            <a:endParaRPr lang="en-US" altLang="ja-JP" dirty="0" smtClean="0">
              <a:solidFill>
                <a:schemeClr val="bg2"/>
              </a:solidFill>
            </a:endParaRPr>
          </a:p>
          <a:p>
            <a:pPr marL="566470" lvl="1" indent="-342900">
              <a:spcBef>
                <a:spcPts val="600"/>
              </a:spcBef>
              <a:buFont typeface="Wingdings" panose="05000000000000000000" pitchFamily="2" charset="2"/>
              <a:buChar char="l"/>
            </a:pPr>
            <a:r>
              <a:rPr lang="ja-JP" altLang="en-US" dirty="0" smtClean="0">
                <a:solidFill>
                  <a:schemeClr val="bg2"/>
                </a:solidFill>
              </a:rPr>
              <a:t>これを確保するための仕組みが用意されることが望ましい</a:t>
            </a:r>
            <a:endParaRPr lang="en-US" altLang="ja-JP" dirty="0" smtClean="0">
              <a:solidFill>
                <a:schemeClr val="bg2"/>
              </a:solidFill>
            </a:endParaRPr>
          </a:p>
          <a:p>
            <a:pPr marL="360000" indent="-342900">
              <a:spcBef>
                <a:spcPts val="600"/>
              </a:spcBef>
              <a:buFont typeface="Wingdings" panose="05000000000000000000" pitchFamily="2" charset="2"/>
              <a:buChar char="l"/>
            </a:pPr>
            <a:endParaRPr lang="en-US" altLang="ja-JP" dirty="0">
              <a:solidFill>
                <a:schemeClr val="bg2"/>
              </a:solidFill>
            </a:endParaRPr>
          </a:p>
          <a:p>
            <a:pPr marL="360000" indent="-342900">
              <a:spcBef>
                <a:spcPts val="600"/>
              </a:spcBef>
              <a:buFont typeface="Wingdings" panose="05000000000000000000" pitchFamily="2" charset="2"/>
              <a:buChar char="l"/>
            </a:pPr>
            <a:r>
              <a:rPr lang="ja-JP" altLang="en-US" dirty="0" smtClean="0">
                <a:solidFill>
                  <a:schemeClr val="bg2"/>
                </a:solidFill>
              </a:rPr>
              <a:t>データの品質保証については以下の２つに分けて検討</a:t>
            </a:r>
            <a:endParaRPr lang="en-US" altLang="ja-JP" dirty="0" smtClean="0">
              <a:solidFill>
                <a:schemeClr val="bg2"/>
              </a:solidFill>
            </a:endParaRPr>
          </a:p>
          <a:p>
            <a:pPr marL="566470" lvl="1" indent="-342900">
              <a:spcBef>
                <a:spcPts val="600"/>
              </a:spcBef>
              <a:buFont typeface="+mj-ea"/>
              <a:buAutoNum type="circleNumDbPlain"/>
            </a:pPr>
            <a:r>
              <a:rPr lang="ja-JP" altLang="en-US" u="sng" dirty="0" smtClean="0">
                <a:solidFill>
                  <a:schemeClr val="bg2"/>
                </a:solidFill>
              </a:rPr>
              <a:t>データの精度、正確性等について、責任を持って管理するか　（法的な責任を負う）</a:t>
            </a:r>
            <a:endParaRPr lang="en-US" altLang="ja-JP" u="sng" dirty="0" smtClean="0">
              <a:solidFill>
                <a:schemeClr val="bg2"/>
              </a:solidFill>
            </a:endParaRPr>
          </a:p>
          <a:p>
            <a:pPr marL="223570" lvl="1" indent="0">
              <a:spcBef>
                <a:spcPts val="600"/>
              </a:spcBef>
              <a:buNone/>
            </a:pPr>
            <a:r>
              <a:rPr lang="en-US" altLang="ja-JP" dirty="0" smtClean="0">
                <a:solidFill>
                  <a:schemeClr val="bg2"/>
                </a:solidFill>
              </a:rPr>
              <a:t>	</a:t>
            </a:r>
            <a:r>
              <a:rPr lang="ja-JP" altLang="en-US" dirty="0" smtClean="0">
                <a:solidFill>
                  <a:schemeClr val="bg2"/>
                </a:solidFill>
              </a:rPr>
              <a:t>→ 諸外国</a:t>
            </a:r>
            <a:r>
              <a:rPr lang="ja-JP" altLang="en-US" dirty="0">
                <a:solidFill>
                  <a:schemeClr val="bg2"/>
                </a:solidFill>
              </a:rPr>
              <a:t>の事例を踏まえても、品質そのものについて保証していることは</a:t>
            </a:r>
            <a:r>
              <a:rPr lang="ja-JP" altLang="en-US" dirty="0" smtClean="0">
                <a:solidFill>
                  <a:schemeClr val="bg2"/>
                </a:solidFill>
              </a:rPr>
              <a:t>ない</a:t>
            </a:r>
            <a:endParaRPr lang="en-US" altLang="ja-JP" dirty="0" smtClean="0">
              <a:solidFill>
                <a:schemeClr val="bg2"/>
              </a:solidFill>
            </a:endParaRPr>
          </a:p>
          <a:p>
            <a:pPr marL="223570" lvl="1" indent="0">
              <a:spcBef>
                <a:spcPts val="600"/>
              </a:spcBef>
              <a:buNone/>
            </a:pPr>
            <a:r>
              <a:rPr lang="ja-JP" altLang="en-US" dirty="0" smtClean="0">
                <a:solidFill>
                  <a:schemeClr val="bg2"/>
                </a:solidFill>
              </a:rPr>
              <a:t>　　  基本的にこのサービスを提供することは困難だと考えられる。</a:t>
            </a:r>
            <a:endParaRPr lang="ja-JP" altLang="en-US" dirty="0">
              <a:solidFill>
                <a:schemeClr val="bg2"/>
              </a:solidFill>
            </a:endParaRPr>
          </a:p>
          <a:p>
            <a:pPr marL="566470" lvl="1" indent="-342900">
              <a:spcBef>
                <a:spcPts val="600"/>
              </a:spcBef>
              <a:buFont typeface="+mj-ea"/>
              <a:buAutoNum type="circleNumDbPlain"/>
            </a:pPr>
            <a:endParaRPr lang="en-US" altLang="ja-JP" dirty="0" smtClean="0">
              <a:solidFill>
                <a:schemeClr val="bg2"/>
              </a:solidFill>
            </a:endParaRPr>
          </a:p>
          <a:p>
            <a:pPr marL="566470" lvl="1" indent="-342900">
              <a:spcBef>
                <a:spcPts val="600"/>
              </a:spcBef>
              <a:buFont typeface="+mj-ea"/>
              <a:buAutoNum type="circleNumDbPlain" startAt="2"/>
            </a:pPr>
            <a:r>
              <a:rPr lang="ja-JP" altLang="en-US" u="sng" dirty="0" smtClean="0">
                <a:solidFill>
                  <a:schemeClr val="bg2"/>
                </a:solidFill>
              </a:rPr>
              <a:t>データに誤りがあったときに修正対応を行う等、サポートを行うか　（法的な責任は負わず、サポートの提供を行う）</a:t>
            </a:r>
            <a:endParaRPr lang="en-US" altLang="ja-JP" u="sng" dirty="0" smtClean="0">
              <a:solidFill>
                <a:schemeClr val="bg2"/>
              </a:solidFill>
            </a:endParaRPr>
          </a:p>
          <a:p>
            <a:pPr marL="223570" lvl="1" indent="0">
              <a:spcBef>
                <a:spcPts val="600"/>
              </a:spcBef>
              <a:buNone/>
            </a:pPr>
            <a:r>
              <a:rPr lang="en-US" altLang="ja-JP" dirty="0">
                <a:solidFill>
                  <a:schemeClr val="bg2"/>
                </a:solidFill>
              </a:rPr>
              <a:t>	</a:t>
            </a:r>
            <a:r>
              <a:rPr lang="ja-JP" altLang="en-US" dirty="0" smtClean="0">
                <a:solidFill>
                  <a:schemeClr val="bg2"/>
                </a:solidFill>
              </a:rPr>
              <a:t>→ イギリスでは</a:t>
            </a:r>
            <a:r>
              <a:rPr lang="en-US" altLang="ja-JP" dirty="0" smtClean="0">
                <a:solidFill>
                  <a:schemeClr val="bg2"/>
                </a:solidFill>
              </a:rPr>
              <a:t>Open Data Certificate</a:t>
            </a:r>
            <a:r>
              <a:rPr lang="ja-JP" altLang="en-US" dirty="0" smtClean="0">
                <a:solidFill>
                  <a:schemeClr val="bg2"/>
                </a:solidFill>
              </a:rPr>
              <a:t>というプログラムで管理モデルを提供。</a:t>
            </a:r>
            <a:endParaRPr lang="en-US" altLang="ja-JP" dirty="0">
              <a:solidFill>
                <a:schemeClr val="bg2"/>
              </a:solidFill>
            </a:endParaRPr>
          </a:p>
          <a:p>
            <a:pPr marL="223570" lvl="1" indent="0">
              <a:spcBef>
                <a:spcPts val="600"/>
              </a:spcBef>
              <a:buNone/>
            </a:pPr>
            <a:r>
              <a:rPr lang="en-US" altLang="ja-JP" dirty="0">
                <a:solidFill>
                  <a:schemeClr val="bg2"/>
                </a:solidFill>
              </a:rPr>
              <a:t>	</a:t>
            </a:r>
            <a:r>
              <a:rPr lang="ja-JP" altLang="en-US" dirty="0" smtClean="0">
                <a:solidFill>
                  <a:schemeClr val="bg2"/>
                </a:solidFill>
              </a:rPr>
              <a:t>→ オープンソースのように、データについても提供は無償にして、サポートサービスで　</a:t>
            </a:r>
            <a:endParaRPr lang="en-US" altLang="ja-JP" dirty="0" smtClean="0">
              <a:solidFill>
                <a:schemeClr val="bg2"/>
              </a:solidFill>
            </a:endParaRPr>
          </a:p>
          <a:p>
            <a:pPr marL="223570" lvl="1" indent="0">
              <a:spcBef>
                <a:spcPts val="600"/>
              </a:spcBef>
              <a:buNone/>
            </a:pPr>
            <a:r>
              <a:rPr lang="ja-JP" altLang="en-US" dirty="0" smtClean="0">
                <a:solidFill>
                  <a:schemeClr val="bg2"/>
                </a:solidFill>
              </a:rPr>
              <a:t>　　  稼ぐモデルを設計できると、データの管理が継続される可能性がある</a:t>
            </a:r>
            <a:endParaRPr lang="en-US" altLang="ja-JP" dirty="0" smtClean="0">
              <a:solidFill>
                <a:schemeClr val="bg2"/>
              </a:solidFill>
            </a:endParaRPr>
          </a:p>
          <a:p>
            <a:pPr marL="223570" lvl="1" indent="0">
              <a:spcBef>
                <a:spcPts val="600"/>
              </a:spcBef>
              <a:buNone/>
            </a:pPr>
            <a:r>
              <a:rPr lang="ja-JP" altLang="en-US" dirty="0" smtClean="0">
                <a:solidFill>
                  <a:schemeClr val="bg2"/>
                </a:solidFill>
              </a:rPr>
              <a:t>　　（ただし元データに当たることを考えると、実態としてはデータの提供者しか</a:t>
            </a:r>
            <a:endParaRPr lang="en-US" altLang="ja-JP" dirty="0" smtClean="0">
              <a:solidFill>
                <a:schemeClr val="bg2"/>
              </a:solidFill>
            </a:endParaRPr>
          </a:p>
          <a:p>
            <a:pPr marL="223570" lvl="1" indent="0">
              <a:spcBef>
                <a:spcPts val="600"/>
              </a:spcBef>
              <a:buNone/>
            </a:pPr>
            <a:r>
              <a:rPr lang="ja-JP" altLang="en-US" dirty="0" smtClean="0">
                <a:solidFill>
                  <a:schemeClr val="bg2"/>
                </a:solidFill>
              </a:rPr>
              <a:t>　　　管理サービスを提供できない可能性はある）</a:t>
            </a:r>
            <a:endParaRPr lang="en-US" altLang="ja-JP" dirty="0" smtClean="0">
              <a:solidFill>
                <a:schemeClr val="bg2"/>
              </a:solidFill>
            </a:endParaRPr>
          </a:p>
          <a:p>
            <a:pPr marL="360000" indent="-342900">
              <a:spcBef>
                <a:spcPts val="600"/>
              </a:spcBef>
              <a:buFont typeface="Wingdings" panose="05000000000000000000" pitchFamily="2" charset="2"/>
              <a:buChar char="l"/>
            </a:pPr>
            <a:endParaRPr lang="en-US" altLang="ja-JP" dirty="0">
              <a:solidFill>
                <a:schemeClr val="bg2"/>
              </a:solidFill>
            </a:endParaRP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30</a:t>
            </a:fld>
            <a:endParaRPr lang="en-US" altLang="ja-JP"/>
          </a:p>
        </p:txBody>
      </p:sp>
    </p:spTree>
    <p:extLst>
      <p:ext uri="{BB962C8B-B14F-4D97-AF65-F5344CB8AC3E}">
        <p14:creationId xmlns:p14="http://schemas.microsoft.com/office/powerpoint/2010/main" val="25470323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2400" dirty="0" smtClean="0"/>
              <a:t>免責事項について</a:t>
            </a:r>
            <a:endParaRPr kumimoji="1" lang="ja-JP" altLang="en-US" sz="2400" dirty="0"/>
          </a:p>
        </p:txBody>
      </p:sp>
      <p:sp>
        <p:nvSpPr>
          <p:cNvPr id="3" name="コンテンツ プレースホルダー 2"/>
          <p:cNvSpPr>
            <a:spLocks noGrp="1"/>
          </p:cNvSpPr>
          <p:nvPr>
            <p:ph idx="1"/>
          </p:nvPr>
        </p:nvSpPr>
        <p:spPr>
          <a:xfrm>
            <a:off x="351414" y="1143000"/>
            <a:ext cx="9146415" cy="5459803"/>
          </a:xfrm>
        </p:spPr>
        <p:txBody>
          <a:bodyPr>
            <a:normAutofit fontScale="92500" lnSpcReduction="10000"/>
          </a:bodyPr>
          <a:lstStyle/>
          <a:p>
            <a:pPr marL="360000" indent="-342900">
              <a:spcBef>
                <a:spcPts val="600"/>
              </a:spcBef>
              <a:buFont typeface="Wingdings" panose="05000000000000000000" pitchFamily="2" charset="2"/>
              <a:buChar char="l"/>
            </a:pPr>
            <a:r>
              <a:rPr lang="ja-JP" altLang="en-US" dirty="0" smtClean="0">
                <a:solidFill>
                  <a:schemeClr val="bg2"/>
                </a:solidFill>
              </a:rPr>
              <a:t>日本では利用規約に免責事項を入れることで、データ提供者は責任を負わないように整理している</a:t>
            </a:r>
            <a:endParaRPr lang="en-US" altLang="ja-JP" dirty="0" smtClean="0">
              <a:solidFill>
                <a:schemeClr val="bg2"/>
              </a:solidFill>
            </a:endParaRPr>
          </a:p>
          <a:p>
            <a:pPr marL="566470" lvl="1" indent="-342900">
              <a:spcBef>
                <a:spcPts val="600"/>
              </a:spcBef>
              <a:buFont typeface="Wingdings" panose="05000000000000000000" pitchFamily="2" charset="2"/>
              <a:buChar char="l"/>
            </a:pPr>
            <a:endParaRPr lang="en-US" altLang="ja-JP" dirty="0">
              <a:solidFill>
                <a:schemeClr val="bg2"/>
              </a:solidFill>
            </a:endParaRPr>
          </a:p>
          <a:p>
            <a:pPr marL="566470" lvl="1" indent="-342900">
              <a:spcBef>
                <a:spcPts val="600"/>
              </a:spcBef>
              <a:buFont typeface="Wingdings" panose="05000000000000000000" pitchFamily="2" charset="2"/>
              <a:buChar char="l"/>
            </a:pPr>
            <a:endParaRPr lang="en-US" altLang="ja-JP" dirty="0" smtClean="0">
              <a:solidFill>
                <a:schemeClr val="bg2"/>
              </a:solidFill>
            </a:endParaRPr>
          </a:p>
          <a:p>
            <a:pPr marL="566470" lvl="1" indent="-342900">
              <a:spcBef>
                <a:spcPts val="600"/>
              </a:spcBef>
              <a:buFont typeface="Wingdings" panose="05000000000000000000" pitchFamily="2" charset="2"/>
              <a:buChar char="l"/>
            </a:pPr>
            <a:endParaRPr lang="en-US" altLang="ja-JP" dirty="0">
              <a:solidFill>
                <a:schemeClr val="bg2"/>
              </a:solidFill>
            </a:endParaRPr>
          </a:p>
          <a:p>
            <a:pPr marL="566470" lvl="1" indent="-342900">
              <a:spcBef>
                <a:spcPts val="600"/>
              </a:spcBef>
              <a:buFont typeface="Wingdings" panose="05000000000000000000" pitchFamily="2" charset="2"/>
              <a:buChar char="l"/>
            </a:pPr>
            <a:endParaRPr lang="en-US" altLang="ja-JP" dirty="0" smtClean="0">
              <a:solidFill>
                <a:schemeClr val="bg2"/>
              </a:solidFill>
            </a:endParaRPr>
          </a:p>
          <a:p>
            <a:pPr marL="566470" lvl="1" indent="-342900">
              <a:spcBef>
                <a:spcPts val="600"/>
              </a:spcBef>
              <a:buFont typeface="Wingdings" panose="05000000000000000000" pitchFamily="2" charset="2"/>
              <a:buChar char="l"/>
            </a:pPr>
            <a:endParaRPr lang="en-US" altLang="ja-JP" dirty="0">
              <a:solidFill>
                <a:schemeClr val="bg2"/>
              </a:solidFill>
            </a:endParaRPr>
          </a:p>
          <a:p>
            <a:pPr marL="566470" lvl="1" indent="-342900">
              <a:spcBef>
                <a:spcPts val="600"/>
              </a:spcBef>
              <a:buFont typeface="Wingdings" panose="05000000000000000000" pitchFamily="2" charset="2"/>
              <a:buChar char="l"/>
            </a:pPr>
            <a:endParaRPr lang="en-US" altLang="ja-JP" dirty="0" smtClean="0">
              <a:solidFill>
                <a:schemeClr val="bg2"/>
              </a:solidFill>
            </a:endParaRPr>
          </a:p>
          <a:p>
            <a:pPr marL="566470" lvl="1" indent="-342900">
              <a:spcBef>
                <a:spcPts val="600"/>
              </a:spcBef>
              <a:buFont typeface="Wingdings" panose="05000000000000000000" pitchFamily="2" charset="2"/>
              <a:buChar char="l"/>
            </a:pPr>
            <a:endParaRPr lang="en-US" altLang="ja-JP" dirty="0">
              <a:solidFill>
                <a:schemeClr val="bg2"/>
              </a:solidFill>
            </a:endParaRPr>
          </a:p>
          <a:p>
            <a:pPr marL="566470" lvl="1" indent="-342900">
              <a:spcBef>
                <a:spcPts val="600"/>
              </a:spcBef>
              <a:buFont typeface="Wingdings" panose="05000000000000000000" pitchFamily="2" charset="2"/>
              <a:buChar char="l"/>
            </a:pPr>
            <a:endParaRPr lang="en-US" altLang="ja-JP" dirty="0" smtClean="0">
              <a:solidFill>
                <a:schemeClr val="bg2"/>
              </a:solidFill>
            </a:endParaRPr>
          </a:p>
          <a:p>
            <a:pPr marL="566470" lvl="1" indent="-342900">
              <a:spcBef>
                <a:spcPts val="600"/>
              </a:spcBef>
              <a:buFont typeface="Wingdings" panose="05000000000000000000" pitchFamily="2" charset="2"/>
              <a:buChar char="l"/>
            </a:pPr>
            <a:endParaRPr lang="en-US" altLang="ja-JP" dirty="0" smtClean="0">
              <a:solidFill>
                <a:schemeClr val="bg2"/>
              </a:solidFill>
            </a:endParaRPr>
          </a:p>
          <a:p>
            <a:pPr marL="360000" indent="-342900">
              <a:spcBef>
                <a:spcPts val="600"/>
              </a:spcBef>
              <a:buFont typeface="Wingdings" panose="05000000000000000000" pitchFamily="2" charset="2"/>
              <a:buChar char="l"/>
            </a:pPr>
            <a:r>
              <a:rPr lang="ja-JP" altLang="en-US" dirty="0" smtClean="0">
                <a:solidFill>
                  <a:schemeClr val="bg2"/>
                </a:solidFill>
              </a:rPr>
              <a:t>免責規定を置いていても責任を問われる可能性はある</a:t>
            </a:r>
            <a:endParaRPr lang="en-US" altLang="ja-JP" dirty="0" smtClean="0">
              <a:solidFill>
                <a:schemeClr val="bg2"/>
              </a:solidFill>
            </a:endParaRPr>
          </a:p>
          <a:p>
            <a:pPr marL="566470" lvl="1" indent="-342900">
              <a:spcBef>
                <a:spcPts val="600"/>
              </a:spcBef>
              <a:buFont typeface="Wingdings" panose="05000000000000000000" pitchFamily="2" charset="2"/>
              <a:buChar char="l"/>
            </a:pPr>
            <a:r>
              <a:rPr lang="ja-JP" altLang="en-US" dirty="0" smtClean="0">
                <a:solidFill>
                  <a:schemeClr val="bg2"/>
                </a:solidFill>
              </a:rPr>
              <a:t>例：自動運転に利用することがわかっていて、粒度</a:t>
            </a:r>
            <a:r>
              <a:rPr lang="ja-JP" altLang="en-US" dirty="0">
                <a:solidFill>
                  <a:schemeClr val="bg2"/>
                </a:solidFill>
              </a:rPr>
              <a:t>の高い精密な</a:t>
            </a:r>
            <a:r>
              <a:rPr lang="ja-JP" altLang="en-US" dirty="0" smtClean="0">
                <a:solidFill>
                  <a:schemeClr val="bg2"/>
                </a:solidFill>
              </a:rPr>
              <a:t>データを提供したが、それに誤りがあった場合、</a:t>
            </a:r>
            <a:r>
              <a:rPr lang="ja-JP" altLang="en-US" dirty="0">
                <a:solidFill>
                  <a:schemeClr val="bg2"/>
                </a:solidFill>
              </a:rPr>
              <a:t>事故等に直接関係</a:t>
            </a:r>
            <a:r>
              <a:rPr lang="ja-JP" altLang="en-US" dirty="0" smtClean="0">
                <a:solidFill>
                  <a:schemeClr val="bg2"/>
                </a:solidFill>
              </a:rPr>
              <a:t>する。そのような前提を置かず粒度</a:t>
            </a:r>
            <a:r>
              <a:rPr lang="ja-JP" altLang="en-US" dirty="0">
                <a:solidFill>
                  <a:schemeClr val="bg2"/>
                </a:solidFill>
              </a:rPr>
              <a:t>の低い粗雑な</a:t>
            </a:r>
            <a:r>
              <a:rPr lang="ja-JP" altLang="en-US" dirty="0" smtClean="0">
                <a:solidFill>
                  <a:schemeClr val="bg2"/>
                </a:solidFill>
              </a:rPr>
              <a:t>データを提供していた場合、間接的</a:t>
            </a:r>
            <a:r>
              <a:rPr lang="ja-JP" altLang="en-US" dirty="0">
                <a:solidFill>
                  <a:schemeClr val="bg2"/>
                </a:solidFill>
              </a:rPr>
              <a:t>にしか関係</a:t>
            </a:r>
            <a:r>
              <a:rPr lang="ja-JP" altLang="en-US" dirty="0" smtClean="0">
                <a:solidFill>
                  <a:schemeClr val="bg2"/>
                </a:solidFill>
              </a:rPr>
              <a:t>しない。</a:t>
            </a:r>
            <a:endParaRPr lang="en-US" altLang="ja-JP" dirty="0" smtClean="0">
              <a:solidFill>
                <a:schemeClr val="bg2"/>
              </a:solidFill>
            </a:endParaRPr>
          </a:p>
          <a:p>
            <a:pPr marL="566470" lvl="1" indent="-342900">
              <a:spcBef>
                <a:spcPts val="600"/>
              </a:spcBef>
              <a:buFont typeface="Wingdings" panose="05000000000000000000" pitchFamily="2" charset="2"/>
              <a:buChar char="l"/>
            </a:pPr>
            <a:r>
              <a:rPr lang="ja-JP" altLang="en-US" dirty="0" smtClean="0">
                <a:solidFill>
                  <a:schemeClr val="bg2"/>
                </a:solidFill>
              </a:rPr>
              <a:t>データの利用目的が予めわかっていて精度・正確性等を伝えていなかった場合など、</a:t>
            </a:r>
            <a:r>
              <a:rPr lang="ja-JP" altLang="en-US" u="sng" dirty="0" smtClean="0">
                <a:solidFill>
                  <a:schemeClr val="bg2"/>
                </a:solidFill>
              </a:rPr>
              <a:t>限定された状況でのみ責任が発生する可能性があると考えられる</a:t>
            </a:r>
            <a:r>
              <a:rPr lang="ja-JP" altLang="en-US" dirty="0" smtClean="0">
                <a:solidFill>
                  <a:schemeClr val="bg2"/>
                </a:solidFill>
              </a:rPr>
              <a:t>。（通常のオープンデータ提供では責任が問われる可能性は低い）</a:t>
            </a:r>
            <a:endParaRPr lang="en-US" altLang="ja-JP" dirty="0" smtClean="0">
              <a:solidFill>
                <a:schemeClr val="bg2"/>
              </a:solidFill>
            </a:endParaRPr>
          </a:p>
          <a:p>
            <a:pPr marL="566470" lvl="1" indent="-342900">
              <a:spcBef>
                <a:spcPts val="600"/>
              </a:spcBef>
              <a:buFont typeface="Wingdings" panose="05000000000000000000" pitchFamily="2" charset="2"/>
              <a:buChar char="l"/>
            </a:pPr>
            <a:endParaRPr lang="en-US" altLang="ja-JP" dirty="0">
              <a:solidFill>
                <a:schemeClr val="bg2"/>
              </a:solidFill>
            </a:endParaRPr>
          </a:p>
          <a:p>
            <a:pPr marL="360000" indent="-342900">
              <a:spcBef>
                <a:spcPts val="600"/>
              </a:spcBef>
              <a:buFont typeface="Wingdings" panose="05000000000000000000" pitchFamily="2" charset="2"/>
              <a:buChar char="l"/>
            </a:pPr>
            <a:endParaRPr lang="en-US" altLang="ja-JP" dirty="0" smtClean="0">
              <a:solidFill>
                <a:schemeClr val="bg2"/>
              </a:solidFill>
            </a:endParaRPr>
          </a:p>
          <a:p>
            <a:pPr marL="360000" indent="-342900">
              <a:spcBef>
                <a:spcPts val="600"/>
              </a:spcBef>
              <a:buFont typeface="Wingdings" panose="05000000000000000000" pitchFamily="2" charset="2"/>
              <a:buChar char="l"/>
            </a:pPr>
            <a:endParaRPr lang="en-US" altLang="ja-JP" dirty="0">
              <a:solidFill>
                <a:schemeClr val="bg2"/>
              </a:solidFill>
            </a:endParaRP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31</a:t>
            </a:fld>
            <a:endParaRPr lang="en-US" altLang="ja-JP"/>
          </a:p>
        </p:txBody>
      </p:sp>
      <p:sp>
        <p:nvSpPr>
          <p:cNvPr id="5" name="正方形/長方形 4"/>
          <p:cNvSpPr/>
          <p:nvPr/>
        </p:nvSpPr>
        <p:spPr bwMode="auto">
          <a:xfrm>
            <a:off x="848544" y="1772816"/>
            <a:ext cx="8688454" cy="1368152"/>
          </a:xfrm>
          <a:prstGeom prst="rect">
            <a:avLst/>
          </a:prstGeom>
          <a:ln>
            <a:headEnd type="none" w="sm" len="sm"/>
            <a:tailEnd type="none" w="sm" len="sm"/>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ctr" anchorCtr="0" compatLnSpc="1">
            <a:prstTxWarp prst="textNoShape">
              <a:avLst/>
            </a:prstTxWarp>
          </a:bodyPr>
          <a:lstStyle/>
          <a:p>
            <a:pPr algn="l"/>
            <a:r>
              <a:rPr lang="ja-JP" altLang="ja-JP" sz="1600" dirty="0"/>
              <a:t>６）　免責について</a:t>
            </a:r>
          </a:p>
          <a:p>
            <a:pPr algn="l"/>
            <a:r>
              <a:rPr lang="ja-JP" altLang="ja-JP" sz="1600" dirty="0"/>
              <a:t>ア　国は、利用者がコンテンツを用いて行う一切の行為（コンテンツを編集・加工等した情報を利用することを含む。）について何ら責任を負うものではありません。</a:t>
            </a:r>
          </a:p>
          <a:p>
            <a:pPr algn="l"/>
            <a:r>
              <a:rPr lang="ja-JP" altLang="ja-JP" sz="1600" dirty="0"/>
              <a:t>イ　コンテンツは、予告なく変更、移転、削除等が行われることがあります</a:t>
            </a:r>
            <a:r>
              <a:rPr lang="ja-JP" altLang="ja-JP" sz="1600" dirty="0" smtClean="0"/>
              <a:t>。</a:t>
            </a:r>
            <a:endParaRPr lang="en-US" altLang="ja-JP" sz="1600" dirty="0" smtClean="0"/>
          </a:p>
          <a:p>
            <a:pPr algn="r"/>
            <a:r>
              <a:rPr lang="ja-JP" altLang="en-US" sz="1400" dirty="0" smtClean="0"/>
              <a:t>（出典：政府標準利用規約第</a:t>
            </a:r>
            <a:r>
              <a:rPr lang="en-US" altLang="ja-JP" sz="1400" dirty="0" smtClean="0"/>
              <a:t>1.0</a:t>
            </a:r>
            <a:r>
              <a:rPr lang="ja-JP" altLang="en-US" sz="1400" dirty="0" smtClean="0"/>
              <a:t>版）</a:t>
            </a:r>
            <a:endParaRPr lang="ja-JP" altLang="ja-JP" sz="1400" dirty="0"/>
          </a:p>
        </p:txBody>
      </p:sp>
      <p:sp>
        <p:nvSpPr>
          <p:cNvPr id="6" name="正方形/長方形 5"/>
          <p:cNvSpPr/>
          <p:nvPr/>
        </p:nvSpPr>
        <p:spPr bwMode="auto">
          <a:xfrm>
            <a:off x="848544" y="3247169"/>
            <a:ext cx="8688454" cy="1045927"/>
          </a:xfrm>
          <a:prstGeom prst="rect">
            <a:avLst/>
          </a:prstGeom>
          <a:ln>
            <a:headEnd type="none" w="sm" len="sm"/>
            <a:tailEnd type="none" w="sm" len="sm"/>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ctr" anchorCtr="0" compatLnSpc="1">
            <a:prstTxWarp prst="textNoShape">
              <a:avLst/>
            </a:prstTxWarp>
          </a:bodyPr>
          <a:lstStyle/>
          <a:p>
            <a:pPr algn="l"/>
            <a:r>
              <a:rPr lang="ja-JP" altLang="en-US" sz="1600" dirty="0" smtClean="0"/>
              <a:t>（略）・・</a:t>
            </a:r>
            <a:r>
              <a:rPr lang="ja-JP" altLang="ja-JP" sz="1600" dirty="0" smtClean="0"/>
              <a:t>例えば</a:t>
            </a:r>
            <a:r>
              <a:rPr lang="ja-JP" altLang="ja-JP" sz="1600" dirty="0"/>
              <a:t>、万一、正確性等に欠けるコンテンツがあった場合に、それにより利用者に損害が生じたとしても、国（府省）はその損害につき責任を負わないという趣旨である</a:t>
            </a:r>
            <a:r>
              <a:rPr lang="ja-JP" altLang="ja-JP" sz="1600" dirty="0" smtClean="0"/>
              <a:t>。</a:t>
            </a:r>
            <a:endParaRPr lang="en-US" altLang="ja-JP" sz="1600" dirty="0" smtClean="0"/>
          </a:p>
          <a:p>
            <a:pPr algn="r"/>
            <a:r>
              <a:rPr lang="ja-JP" altLang="en-US" sz="1400" dirty="0" smtClean="0"/>
              <a:t>（出典：政府標準利用規約第</a:t>
            </a:r>
            <a:r>
              <a:rPr lang="en-US" altLang="ja-JP" sz="1400" dirty="0" smtClean="0"/>
              <a:t>1.0</a:t>
            </a:r>
            <a:r>
              <a:rPr lang="ja-JP" altLang="en-US" sz="1400" dirty="0" smtClean="0"/>
              <a:t>版の解説）</a:t>
            </a:r>
            <a:endParaRPr lang="ja-JP" altLang="ja-JP" sz="1400" dirty="0"/>
          </a:p>
        </p:txBody>
      </p:sp>
    </p:spTree>
    <p:extLst>
      <p:ext uri="{BB962C8B-B14F-4D97-AF65-F5344CB8AC3E}">
        <p14:creationId xmlns:p14="http://schemas.microsoft.com/office/powerpoint/2010/main" val="32005954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2400" dirty="0" smtClean="0"/>
              <a:t>参考：英国のオープンデータ認証制度</a:t>
            </a:r>
            <a:endParaRPr kumimoji="1" lang="ja-JP" altLang="en-US" sz="2400" dirty="0"/>
          </a:p>
        </p:txBody>
      </p:sp>
      <p:sp>
        <p:nvSpPr>
          <p:cNvPr id="3" name="コンテンツ プレースホルダー 2"/>
          <p:cNvSpPr>
            <a:spLocks noGrp="1"/>
          </p:cNvSpPr>
          <p:nvPr>
            <p:ph idx="1"/>
          </p:nvPr>
        </p:nvSpPr>
        <p:spPr>
          <a:xfrm>
            <a:off x="351414" y="1143001"/>
            <a:ext cx="9146415" cy="5459803"/>
          </a:xfrm>
        </p:spPr>
        <p:txBody>
          <a:bodyPr>
            <a:noAutofit/>
          </a:bodyPr>
          <a:lstStyle/>
          <a:p>
            <a:pPr marL="360000" indent="-342900">
              <a:spcBef>
                <a:spcPts val="600"/>
              </a:spcBef>
              <a:buFont typeface="Wingdings" panose="05000000000000000000" pitchFamily="2" charset="2"/>
              <a:buChar char="l"/>
            </a:pPr>
            <a:r>
              <a:rPr lang="ja-JP" altLang="en-US" sz="1600" dirty="0" smtClean="0">
                <a:solidFill>
                  <a:schemeClr val="bg2"/>
                </a:solidFill>
              </a:rPr>
              <a:t>データの品質保証に関連して、英国の</a:t>
            </a:r>
            <a:r>
              <a:rPr lang="en-US" altLang="ja-JP" sz="1600" dirty="0" smtClean="0">
                <a:solidFill>
                  <a:schemeClr val="bg2"/>
                </a:solidFill>
              </a:rPr>
              <a:t>Open Data Institute</a:t>
            </a:r>
            <a:r>
              <a:rPr lang="ja-JP" altLang="en-US" sz="1600" dirty="0" smtClean="0">
                <a:solidFill>
                  <a:schemeClr val="bg2"/>
                </a:solidFill>
              </a:rPr>
              <a:t>の開始した</a:t>
            </a:r>
            <a:r>
              <a:rPr lang="en-US" altLang="ja-JP" sz="1600" dirty="0" smtClean="0">
                <a:solidFill>
                  <a:schemeClr val="bg2"/>
                </a:solidFill>
              </a:rPr>
              <a:t>Open Data Certificate</a:t>
            </a:r>
            <a:r>
              <a:rPr lang="ja-JP" altLang="en-US" sz="1600" dirty="0" smtClean="0">
                <a:solidFill>
                  <a:schemeClr val="bg2"/>
                </a:solidFill>
              </a:rPr>
              <a:t>という仕組みがあり、参考になる。</a:t>
            </a:r>
            <a:endParaRPr lang="en-US" altLang="ja-JP" sz="1600" dirty="0" smtClean="0">
              <a:solidFill>
                <a:schemeClr val="bg2"/>
              </a:solidFill>
            </a:endParaRPr>
          </a:p>
          <a:p>
            <a:pPr marL="360000" indent="-342900">
              <a:spcBef>
                <a:spcPts val="600"/>
              </a:spcBef>
              <a:buFont typeface="Wingdings" panose="05000000000000000000" pitchFamily="2" charset="2"/>
              <a:buChar char="l"/>
            </a:pPr>
            <a:endParaRPr lang="en-US" altLang="ja-JP" sz="1400" dirty="0">
              <a:solidFill>
                <a:schemeClr val="bg2"/>
              </a:solidFill>
            </a:endParaRPr>
          </a:p>
          <a:p>
            <a:pPr marL="360000" indent="-342900">
              <a:spcBef>
                <a:spcPts val="600"/>
              </a:spcBef>
              <a:buFont typeface="Wingdings" panose="05000000000000000000" pitchFamily="2" charset="2"/>
              <a:buChar char="l"/>
            </a:pPr>
            <a:endParaRPr lang="en-US" altLang="ja-JP" sz="1600" dirty="0">
              <a:solidFill>
                <a:schemeClr val="bg2"/>
              </a:solidFill>
            </a:endParaRPr>
          </a:p>
          <a:p>
            <a:pPr marL="360000" indent="-342900">
              <a:spcBef>
                <a:spcPts val="600"/>
              </a:spcBef>
              <a:buFont typeface="Wingdings" panose="05000000000000000000" pitchFamily="2" charset="2"/>
              <a:buChar char="l"/>
            </a:pPr>
            <a:endParaRPr lang="en-US" altLang="ja-JP" sz="1600" dirty="0" smtClean="0">
              <a:solidFill>
                <a:schemeClr val="bg2"/>
              </a:solidFill>
            </a:endParaRPr>
          </a:p>
          <a:p>
            <a:pPr marL="360000" indent="-342900">
              <a:spcBef>
                <a:spcPts val="600"/>
              </a:spcBef>
              <a:buFont typeface="Wingdings" panose="05000000000000000000" pitchFamily="2" charset="2"/>
              <a:buChar char="l"/>
            </a:pPr>
            <a:endParaRPr lang="en-US" altLang="ja-JP" sz="1600" dirty="0">
              <a:solidFill>
                <a:schemeClr val="bg2"/>
              </a:solidFill>
            </a:endParaRPr>
          </a:p>
          <a:p>
            <a:pPr marL="360000" indent="-342900">
              <a:spcBef>
                <a:spcPts val="600"/>
              </a:spcBef>
              <a:buFont typeface="Wingdings" panose="05000000000000000000" pitchFamily="2" charset="2"/>
              <a:buChar char="l"/>
            </a:pPr>
            <a:endParaRPr lang="en-US" altLang="ja-JP" sz="1600" dirty="0" smtClean="0">
              <a:solidFill>
                <a:schemeClr val="bg2"/>
              </a:solidFill>
            </a:endParaRPr>
          </a:p>
          <a:p>
            <a:pPr marL="360000" indent="-342900">
              <a:spcBef>
                <a:spcPts val="600"/>
              </a:spcBef>
              <a:buFont typeface="Wingdings" panose="05000000000000000000" pitchFamily="2" charset="2"/>
              <a:buChar char="l"/>
            </a:pPr>
            <a:endParaRPr lang="en-US" altLang="ja-JP" sz="1600" dirty="0">
              <a:solidFill>
                <a:schemeClr val="bg2"/>
              </a:solidFill>
            </a:endParaRPr>
          </a:p>
          <a:p>
            <a:pPr marL="360000" indent="-342900">
              <a:spcBef>
                <a:spcPts val="600"/>
              </a:spcBef>
              <a:buFont typeface="Wingdings" panose="05000000000000000000" pitchFamily="2" charset="2"/>
              <a:buChar char="l"/>
            </a:pPr>
            <a:endParaRPr lang="en-US" altLang="ja-JP" sz="1600" dirty="0" smtClean="0">
              <a:solidFill>
                <a:schemeClr val="bg2"/>
              </a:solidFill>
            </a:endParaRPr>
          </a:p>
          <a:p>
            <a:pPr marL="360000" indent="-342900">
              <a:spcBef>
                <a:spcPts val="600"/>
              </a:spcBef>
              <a:buFont typeface="Wingdings" panose="05000000000000000000" pitchFamily="2" charset="2"/>
              <a:buChar char="l"/>
            </a:pPr>
            <a:endParaRPr lang="en-US" altLang="ja-JP" sz="1600" dirty="0">
              <a:solidFill>
                <a:schemeClr val="bg2"/>
              </a:solidFill>
            </a:endParaRPr>
          </a:p>
          <a:p>
            <a:pPr marL="360000" indent="-342900">
              <a:spcBef>
                <a:spcPts val="600"/>
              </a:spcBef>
              <a:buFont typeface="Wingdings" panose="05000000000000000000" pitchFamily="2" charset="2"/>
              <a:buChar char="l"/>
            </a:pPr>
            <a:endParaRPr lang="en-US" altLang="ja-JP" sz="1600" dirty="0" smtClean="0">
              <a:solidFill>
                <a:schemeClr val="bg2"/>
              </a:solidFill>
            </a:endParaRPr>
          </a:p>
          <a:p>
            <a:pPr marL="360000" indent="-342900">
              <a:spcBef>
                <a:spcPts val="600"/>
              </a:spcBef>
              <a:buFont typeface="Wingdings" panose="05000000000000000000" pitchFamily="2" charset="2"/>
              <a:buChar char="l"/>
            </a:pPr>
            <a:endParaRPr lang="en-US" altLang="ja-JP" sz="1600" dirty="0" smtClean="0">
              <a:solidFill>
                <a:schemeClr val="bg2"/>
              </a:solidFill>
            </a:endParaRPr>
          </a:p>
          <a:p>
            <a:pPr marL="360000" indent="-342900">
              <a:spcBef>
                <a:spcPts val="600"/>
              </a:spcBef>
              <a:buFont typeface="Wingdings" panose="05000000000000000000" pitchFamily="2" charset="2"/>
              <a:buChar char="l"/>
            </a:pPr>
            <a:endParaRPr lang="en-US" altLang="ja-JP" sz="1600" dirty="0" smtClean="0">
              <a:solidFill>
                <a:schemeClr val="bg2"/>
              </a:solidFill>
            </a:endParaRPr>
          </a:p>
          <a:p>
            <a:pPr marL="360000" indent="-342900">
              <a:spcBef>
                <a:spcPts val="600"/>
              </a:spcBef>
              <a:buFont typeface="Wingdings" panose="05000000000000000000" pitchFamily="2" charset="2"/>
              <a:buChar char="l"/>
            </a:pPr>
            <a:endParaRPr lang="en-US" altLang="ja-JP" sz="1600" dirty="0" smtClean="0">
              <a:solidFill>
                <a:schemeClr val="bg2"/>
              </a:solidFill>
            </a:endParaRPr>
          </a:p>
          <a:p>
            <a:pPr marL="360000" indent="-342900">
              <a:spcBef>
                <a:spcPts val="600"/>
              </a:spcBef>
              <a:buFont typeface="Wingdings" panose="05000000000000000000" pitchFamily="2" charset="2"/>
              <a:buChar char="l"/>
            </a:pPr>
            <a:endParaRPr lang="en-US" altLang="ja-JP" sz="1000" dirty="0" smtClean="0">
              <a:solidFill>
                <a:schemeClr val="bg2"/>
              </a:solidFill>
            </a:endParaRPr>
          </a:p>
          <a:p>
            <a:pPr marL="360000" indent="-342900">
              <a:spcBef>
                <a:spcPts val="600"/>
              </a:spcBef>
              <a:buFont typeface="Wingdings" panose="05000000000000000000" pitchFamily="2" charset="2"/>
              <a:buChar char="l"/>
            </a:pPr>
            <a:r>
              <a:rPr lang="ja-JP" altLang="en-US" sz="1600" dirty="0" smtClean="0">
                <a:solidFill>
                  <a:schemeClr val="bg2"/>
                </a:solidFill>
              </a:rPr>
              <a:t>データの精度保証ではなく、データ提供元や権利関係、更新頻度等を明らかにして、フォローアップ体制を保証するものとして想定されている。</a:t>
            </a:r>
            <a:endParaRPr lang="en-US" altLang="ja-JP" sz="1800" dirty="0" smtClean="0">
              <a:solidFill>
                <a:schemeClr val="bg2"/>
              </a:solidFill>
            </a:endParaRPr>
          </a:p>
          <a:p>
            <a:pPr marL="223570" lvl="1" indent="0">
              <a:spcBef>
                <a:spcPts val="600"/>
              </a:spcBef>
              <a:buNone/>
            </a:pPr>
            <a:r>
              <a:rPr lang="ja-JP" altLang="en-US" sz="1600" dirty="0" smtClean="0">
                <a:solidFill>
                  <a:schemeClr val="bg2"/>
                </a:solidFill>
              </a:rPr>
              <a:t>→ </a:t>
            </a:r>
            <a:r>
              <a:rPr lang="en-US" altLang="ja-JP" sz="1600" dirty="0" smtClean="0">
                <a:solidFill>
                  <a:schemeClr val="bg2"/>
                </a:solidFill>
              </a:rPr>
              <a:t>Standard</a:t>
            </a:r>
            <a:r>
              <a:rPr lang="ja-JP" altLang="en-US" sz="1600" dirty="0" smtClean="0">
                <a:solidFill>
                  <a:schemeClr val="bg2"/>
                </a:solidFill>
              </a:rPr>
              <a:t>および</a:t>
            </a:r>
            <a:r>
              <a:rPr lang="en-US" altLang="ja-JP" sz="1600" dirty="0" smtClean="0">
                <a:solidFill>
                  <a:schemeClr val="bg2"/>
                </a:solidFill>
              </a:rPr>
              <a:t>Expert</a:t>
            </a:r>
            <a:r>
              <a:rPr lang="ja-JP" altLang="en-US" sz="1600" dirty="0" smtClean="0">
                <a:solidFill>
                  <a:schemeClr val="bg2"/>
                </a:solidFill>
              </a:rPr>
              <a:t>については質についても言及</a:t>
            </a:r>
            <a:endParaRPr lang="en-US" altLang="ja-JP" sz="1600" dirty="0" smtClean="0">
              <a:solidFill>
                <a:schemeClr val="bg2"/>
              </a:solidFill>
            </a:endParaRPr>
          </a:p>
          <a:p>
            <a:pPr marL="360000" indent="-342900">
              <a:spcBef>
                <a:spcPts val="600"/>
              </a:spcBef>
              <a:buFont typeface="Wingdings" panose="05000000000000000000" pitchFamily="2" charset="2"/>
              <a:buChar char="l"/>
            </a:pPr>
            <a:endParaRPr lang="en-US" altLang="ja-JP" sz="1600" dirty="0">
              <a:solidFill>
                <a:schemeClr val="bg2"/>
              </a:solidFill>
            </a:endParaRPr>
          </a:p>
          <a:p>
            <a:pPr marL="360000" indent="-342900">
              <a:spcBef>
                <a:spcPts val="600"/>
              </a:spcBef>
              <a:buFont typeface="Wingdings" panose="05000000000000000000" pitchFamily="2" charset="2"/>
              <a:buChar char="l"/>
            </a:pPr>
            <a:endParaRPr lang="en-US" altLang="ja-JP" sz="1600" dirty="0">
              <a:solidFill>
                <a:schemeClr val="bg2"/>
              </a:solidFill>
            </a:endParaRPr>
          </a:p>
          <a:p>
            <a:pPr marL="360000" indent="-342900">
              <a:spcBef>
                <a:spcPts val="600"/>
              </a:spcBef>
              <a:buFont typeface="Wingdings" panose="05000000000000000000" pitchFamily="2" charset="2"/>
              <a:buChar char="l"/>
            </a:pPr>
            <a:endParaRPr lang="en-US" altLang="ja-JP" sz="1600" dirty="0" smtClean="0">
              <a:solidFill>
                <a:schemeClr val="bg2"/>
              </a:solidFill>
            </a:endParaRPr>
          </a:p>
          <a:p>
            <a:pPr marL="360000" indent="-342900">
              <a:spcBef>
                <a:spcPts val="600"/>
              </a:spcBef>
              <a:buFont typeface="Wingdings" panose="05000000000000000000" pitchFamily="2" charset="2"/>
              <a:buChar char="l"/>
            </a:pPr>
            <a:endParaRPr lang="en-US" altLang="ja-JP" sz="1600" dirty="0">
              <a:solidFill>
                <a:schemeClr val="bg2"/>
              </a:solidFill>
            </a:endParaRPr>
          </a:p>
          <a:p>
            <a:pPr marL="360000" indent="-342900">
              <a:spcBef>
                <a:spcPts val="600"/>
              </a:spcBef>
              <a:buFont typeface="Wingdings" panose="05000000000000000000" pitchFamily="2" charset="2"/>
              <a:buChar char="l"/>
            </a:pPr>
            <a:endParaRPr lang="en-US" altLang="ja-JP" sz="1600" dirty="0" smtClean="0">
              <a:solidFill>
                <a:schemeClr val="bg2"/>
              </a:solidFill>
            </a:endParaRP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32</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310460204"/>
              </p:ext>
            </p:extLst>
          </p:nvPr>
        </p:nvGraphicFramePr>
        <p:xfrm>
          <a:off x="640605" y="1700808"/>
          <a:ext cx="8997990" cy="3906908"/>
        </p:xfrm>
        <a:graphic>
          <a:graphicData uri="http://schemas.openxmlformats.org/drawingml/2006/table">
            <a:tbl>
              <a:tblPr firstRow="1" bandRow="1">
                <a:tableStyleId>{21E4AEA4-8DFA-4A89-87EB-49C32662AFE0}</a:tableStyleId>
              </a:tblPr>
              <a:tblGrid>
                <a:gridCol w="957895"/>
                <a:gridCol w="830664"/>
                <a:gridCol w="5052202"/>
                <a:gridCol w="2157229"/>
              </a:tblGrid>
              <a:tr h="215015">
                <a:tc>
                  <a:txBody>
                    <a:bodyPr/>
                    <a:lstStyle/>
                    <a:p>
                      <a:endParaRPr kumimoji="1" lang="ja-JP" altLang="en-US" sz="1400" dirty="0"/>
                    </a:p>
                  </a:txBody>
                  <a:tcPr anchor="ctr"/>
                </a:tc>
                <a:tc>
                  <a:txBody>
                    <a:bodyPr/>
                    <a:lstStyle/>
                    <a:p>
                      <a:r>
                        <a:rPr kumimoji="1" lang="ja-JP" altLang="en-US" sz="1200" dirty="0" smtClean="0"/>
                        <a:t>レベル</a:t>
                      </a:r>
                      <a:endParaRPr kumimoji="1" lang="ja-JP" altLang="en-US" sz="1200" dirty="0"/>
                    </a:p>
                  </a:txBody>
                  <a:tcPr anchor="ctr"/>
                </a:tc>
                <a:tc>
                  <a:txBody>
                    <a:bodyPr/>
                    <a:lstStyle/>
                    <a:p>
                      <a:r>
                        <a:rPr kumimoji="1" lang="ja-JP" altLang="en-US" sz="1200" dirty="0" smtClean="0"/>
                        <a:t>主な条件</a:t>
                      </a:r>
                      <a:endParaRPr kumimoji="1" lang="ja-JP" altLang="en-US" sz="1200" dirty="0"/>
                    </a:p>
                  </a:txBody>
                  <a:tcPr anchor="ctr"/>
                </a:tc>
                <a:tc>
                  <a:txBody>
                    <a:bodyPr/>
                    <a:lstStyle/>
                    <a:p>
                      <a:r>
                        <a:rPr kumimoji="1" lang="ja-JP" altLang="en-US" sz="1200" dirty="0" smtClean="0"/>
                        <a:t>データの例</a:t>
                      </a:r>
                      <a:endParaRPr kumimoji="1" lang="ja-JP" altLang="en-US" sz="1200" dirty="0"/>
                    </a:p>
                  </a:txBody>
                  <a:tcPr anchor="ctr"/>
                </a:tc>
              </a:tr>
              <a:tr h="680135">
                <a:tc>
                  <a:txBody>
                    <a:bodyPr/>
                    <a:lstStyle/>
                    <a:p>
                      <a:endParaRPr kumimoji="1" lang="ja-JP" altLang="en-US" sz="1400" dirty="0"/>
                    </a:p>
                  </a:txBody>
                  <a:tcPr anchor="ctr"/>
                </a:tc>
                <a:tc>
                  <a:txBody>
                    <a:bodyPr/>
                    <a:lstStyle/>
                    <a:p>
                      <a:r>
                        <a:rPr kumimoji="1" lang="en-US" altLang="ja-JP" sz="1200" dirty="0" smtClean="0"/>
                        <a:t>Raw</a:t>
                      </a:r>
                      <a:endParaRPr kumimoji="1" lang="ja-JP" altLang="en-US" sz="1200" dirty="0"/>
                    </a:p>
                  </a:txBody>
                  <a:tcPr anchor="ctr"/>
                </a:tc>
                <a:tc>
                  <a:txBody>
                    <a:bodyPr/>
                    <a:lstStyle/>
                    <a:p>
                      <a:pPr marL="285750" indent="-285750">
                        <a:buFont typeface="Arial" panose="020B0604020202020204" pitchFamily="34" charset="0"/>
                        <a:buChar char="•"/>
                      </a:pPr>
                      <a:r>
                        <a:rPr kumimoji="1" lang="ja-JP" altLang="en-US" sz="1200" dirty="0" smtClean="0"/>
                        <a:t>オープンデータの題名と発行元の名前が記載されている</a:t>
                      </a:r>
                      <a:endParaRPr kumimoji="1" lang="en-US" altLang="ja-JP" sz="1200" dirty="0" smtClean="0"/>
                    </a:p>
                    <a:p>
                      <a:pPr marL="285750" indent="-285750">
                        <a:buFont typeface="Arial" panose="020B0604020202020204" pitchFamily="34" charset="0"/>
                        <a:buChar char="•"/>
                      </a:pPr>
                      <a:r>
                        <a:rPr kumimoji="1" lang="en-US" altLang="ja-JP" sz="1200" dirty="0" smtClean="0"/>
                        <a:t>Web</a:t>
                      </a:r>
                      <a:r>
                        <a:rPr kumimoji="1" lang="ja-JP" altLang="en-US" sz="1200" dirty="0" smtClean="0"/>
                        <a:t>リポジトリで公開されていない場合、最新版をダウンロードできるように</a:t>
                      </a:r>
                      <a:r>
                        <a:rPr kumimoji="1" lang="en-US" altLang="ja-JP" sz="1200" dirty="0" smtClean="0"/>
                        <a:t>API</a:t>
                      </a:r>
                      <a:r>
                        <a:rPr kumimoji="1" lang="ja-JP" altLang="en-US" sz="1200" dirty="0" smtClean="0"/>
                        <a:t>や</a:t>
                      </a:r>
                      <a:r>
                        <a:rPr kumimoji="1" lang="en-US" altLang="ja-JP" sz="1200" dirty="0" smtClean="0"/>
                        <a:t>URL</a:t>
                      </a:r>
                      <a:r>
                        <a:rPr kumimoji="1" lang="ja-JP" altLang="en-US" sz="1200" dirty="0" smtClean="0"/>
                        <a:t>を表示</a:t>
                      </a:r>
                      <a:endParaRPr kumimoji="1" lang="ja-JP" altLang="en-US" sz="1200" dirty="0"/>
                    </a:p>
                  </a:txBody>
                  <a:tcPr anchor="ctr"/>
                </a:tc>
                <a:tc rowSpan="2">
                  <a:txBody>
                    <a:bodyPr/>
                    <a:lstStyle/>
                    <a:p>
                      <a:pPr marL="285750" indent="-285750">
                        <a:buFont typeface="Arial" panose="020B0604020202020204" pitchFamily="34" charset="0"/>
                        <a:buChar char="•"/>
                      </a:pPr>
                      <a:r>
                        <a:rPr kumimoji="1" lang="en-US" altLang="ja-JP" sz="1200" dirty="0" smtClean="0"/>
                        <a:t>Data.gov.uk</a:t>
                      </a:r>
                      <a:r>
                        <a:rPr kumimoji="1" lang="ja-JP" altLang="en-US" sz="1200" dirty="0" smtClean="0"/>
                        <a:t>のデータ</a:t>
                      </a:r>
                      <a:endParaRPr kumimoji="1" lang="ja-JP" altLang="en-US" sz="1200" dirty="0"/>
                    </a:p>
                  </a:txBody>
                  <a:tcPr anchor="ctr"/>
                </a:tc>
              </a:tr>
              <a:tr h="646640">
                <a:tc>
                  <a:txBody>
                    <a:bodyPr/>
                    <a:lstStyle/>
                    <a:p>
                      <a:endParaRPr kumimoji="1" lang="ja-JP" altLang="en-US" sz="1400" dirty="0"/>
                    </a:p>
                  </a:txBody>
                  <a:tcPr anchor="ctr"/>
                </a:tc>
                <a:tc>
                  <a:txBody>
                    <a:bodyPr/>
                    <a:lstStyle/>
                    <a:p>
                      <a:r>
                        <a:rPr kumimoji="1" lang="en-US" altLang="ja-JP" sz="1200" dirty="0" smtClean="0"/>
                        <a:t>Pilot</a:t>
                      </a:r>
                      <a:endParaRPr kumimoji="1" lang="ja-JP" altLang="en-US" sz="1200" dirty="0"/>
                    </a:p>
                  </a:txBody>
                  <a:tcPr anchor="ctr"/>
                </a:tc>
                <a:tc>
                  <a:txBody>
                    <a:bodyPr/>
                    <a:lstStyle/>
                    <a:p>
                      <a:pPr marL="285750" indent="-285750">
                        <a:buFont typeface="Arial" panose="020B0604020202020204" pitchFamily="34" charset="0"/>
                        <a:buChar char="•"/>
                      </a:pPr>
                      <a:r>
                        <a:rPr kumimoji="1" lang="ja-JP" altLang="en-US" sz="1200" dirty="0" smtClean="0"/>
                        <a:t>データが</a:t>
                      </a:r>
                      <a:r>
                        <a:rPr kumimoji="1" lang="en-US" altLang="ja-JP" sz="1200" dirty="0" smtClean="0"/>
                        <a:t>data.gov.uk</a:t>
                      </a:r>
                      <a:r>
                        <a:rPr kumimoji="1" lang="ja-JP" altLang="en-US" sz="1200" dirty="0" err="1" smtClean="0"/>
                        <a:t>のような</a:t>
                      </a:r>
                      <a:r>
                        <a:rPr kumimoji="1" lang="en-US" altLang="ja-JP" sz="1200" dirty="0" smtClean="0"/>
                        <a:t>Web</a:t>
                      </a:r>
                      <a:r>
                        <a:rPr kumimoji="1" lang="ja-JP" altLang="en-US" sz="1200" dirty="0" smtClean="0"/>
                        <a:t>リポジトリで提供</a:t>
                      </a:r>
                      <a:endParaRPr kumimoji="1" lang="en-US" altLang="ja-JP" sz="1200" dirty="0" smtClean="0"/>
                    </a:p>
                    <a:p>
                      <a:pPr marL="285750" indent="-285750">
                        <a:buFont typeface="Arial" panose="020B0604020202020204" pitchFamily="34" charset="0"/>
                        <a:buChar char="•"/>
                      </a:pPr>
                      <a:r>
                        <a:rPr kumimoji="1" lang="ja-JP" altLang="en-US" sz="1200" dirty="0" smtClean="0"/>
                        <a:t>更新日時を明記し、データセットは同一のフォーマットで最低</a:t>
                      </a:r>
                      <a:r>
                        <a:rPr kumimoji="1" lang="en-US" altLang="ja-JP" sz="1200" dirty="0" smtClean="0"/>
                        <a:t>1</a:t>
                      </a:r>
                      <a:r>
                        <a:rPr kumimoji="1" lang="ja-JP" altLang="en-US" sz="1200" dirty="0" smtClean="0"/>
                        <a:t>年間提供</a:t>
                      </a:r>
                      <a:endParaRPr kumimoji="1" lang="ja-JP" altLang="en-US" sz="1200" dirty="0"/>
                    </a:p>
                  </a:txBody>
                  <a:tcPr anchor="ctr"/>
                </a:tc>
                <a:tc vMerge="1">
                  <a:txBody>
                    <a:bodyPr/>
                    <a:lstStyle/>
                    <a:p>
                      <a:pPr marL="285750" indent="-285750">
                        <a:buFont typeface="Arial" panose="020B0604020202020204" pitchFamily="34" charset="0"/>
                        <a:buChar char="•"/>
                      </a:pPr>
                      <a:endParaRPr kumimoji="1" lang="ja-JP" altLang="en-US" sz="1400" dirty="0"/>
                    </a:p>
                  </a:txBody>
                  <a:tcPr anchor="ctr"/>
                </a:tc>
              </a:tr>
              <a:tr h="1147399">
                <a:tc>
                  <a:txBody>
                    <a:bodyPr/>
                    <a:lstStyle/>
                    <a:p>
                      <a:endParaRPr kumimoji="1" lang="ja-JP" altLang="en-US" sz="1400" dirty="0"/>
                    </a:p>
                  </a:txBody>
                  <a:tcPr anchor="ctr"/>
                </a:tc>
                <a:tc>
                  <a:txBody>
                    <a:bodyPr/>
                    <a:lstStyle/>
                    <a:p>
                      <a:r>
                        <a:rPr kumimoji="1" lang="en-US" altLang="ja-JP" sz="1200" dirty="0" smtClean="0"/>
                        <a:t>Standard</a:t>
                      </a:r>
                      <a:endParaRPr kumimoji="1" lang="ja-JP" altLang="en-US" sz="1200" dirty="0"/>
                    </a:p>
                  </a:txBody>
                  <a:tcPr anchor="ctr"/>
                </a:tc>
                <a:tc>
                  <a:txBody>
                    <a:bodyPr/>
                    <a:lstStyle/>
                    <a:p>
                      <a:pPr marL="285750" indent="-285750">
                        <a:buFont typeface="Arial" panose="020B0604020202020204" pitchFamily="34" charset="0"/>
                        <a:buChar char="•"/>
                      </a:pPr>
                      <a:r>
                        <a:rPr kumimoji="1" lang="ja-JP" altLang="en-US" sz="1200" strike="noStrike" dirty="0" smtClean="0">
                          <a:solidFill>
                            <a:schemeClr val="dk1"/>
                          </a:solidFill>
                        </a:rPr>
                        <a:t>オープンデータの更新は、新規情報のリリースから次のリリースまでの期間の前半までに行わなければならない（</a:t>
                      </a:r>
                      <a:r>
                        <a:rPr kumimoji="1" lang="en-US" altLang="ja-JP" sz="1200" strike="noStrike" dirty="0" smtClean="0">
                          <a:solidFill>
                            <a:schemeClr val="dk1"/>
                          </a:solidFill>
                        </a:rPr>
                        <a:t>ex.</a:t>
                      </a:r>
                      <a:r>
                        <a:rPr kumimoji="1" lang="ja-JP" altLang="en-US" sz="1200" strike="noStrike" dirty="0" smtClean="0">
                          <a:solidFill>
                            <a:schemeClr val="dk1"/>
                          </a:solidFill>
                        </a:rPr>
                        <a:t>１ヵ月毎にリリースされる情報であれば、リリースから２週間以内に更新しなければならない。）</a:t>
                      </a:r>
                      <a:endParaRPr kumimoji="1" lang="en-US" altLang="ja-JP" sz="1200" strike="noStrike" dirty="0" smtClean="0">
                        <a:solidFill>
                          <a:schemeClr val="dk1"/>
                        </a:solidFill>
                      </a:endParaRPr>
                    </a:p>
                    <a:p>
                      <a:pPr marL="285750" indent="-285750">
                        <a:buFont typeface="Arial" panose="020B0604020202020204" pitchFamily="34" charset="0"/>
                        <a:buChar char="•"/>
                      </a:pPr>
                      <a:r>
                        <a:rPr kumimoji="1" lang="ja-JP" altLang="en-US" sz="1200" dirty="0" smtClean="0"/>
                        <a:t>データの信頼性の度合いについて明らかにする（起こりうる問題を明らかにする）</a:t>
                      </a:r>
                      <a:endParaRPr kumimoji="1" lang="en-US" altLang="ja-JP" sz="1200" dirty="0" smtClean="0"/>
                    </a:p>
                    <a:p>
                      <a:pPr marL="285750" indent="-285750">
                        <a:buFont typeface="Arial" panose="020B0604020202020204" pitchFamily="34" charset="0"/>
                        <a:buChar char="•"/>
                      </a:pPr>
                      <a:r>
                        <a:rPr kumimoji="1" lang="en-US" altLang="ja-JP" sz="1200" dirty="0" smtClean="0"/>
                        <a:t>API</a:t>
                      </a:r>
                      <a:r>
                        <a:rPr kumimoji="1" lang="ja-JP" altLang="en-US" sz="1200" dirty="0" err="1" smtClean="0"/>
                        <a:t>を提</a:t>
                      </a:r>
                      <a:r>
                        <a:rPr kumimoji="1" lang="ja-JP" altLang="en-US" sz="1200" dirty="0" smtClean="0"/>
                        <a:t>供している場合、可用性等を明らかにする。</a:t>
                      </a:r>
                      <a:endParaRPr kumimoji="1" lang="ja-JP" altLang="en-US" sz="1200" dirty="0"/>
                    </a:p>
                  </a:txBody>
                  <a:tcPr anchor="ctr"/>
                </a:tc>
                <a:tc>
                  <a:txBody>
                    <a:bodyPr/>
                    <a:lstStyle/>
                    <a:p>
                      <a:pPr marL="0" indent="0">
                        <a:buFont typeface="Arial" panose="020B0604020202020204" pitchFamily="34" charset="0"/>
                        <a:buNone/>
                      </a:pPr>
                      <a:r>
                        <a:rPr kumimoji="1" lang="ja-JP" altLang="en-US" sz="1200" dirty="0" smtClean="0"/>
                        <a:t>韓国のデータが</a:t>
                      </a:r>
                      <a:r>
                        <a:rPr kumimoji="1" lang="en-US" altLang="ja-JP" sz="1200" dirty="0" smtClean="0"/>
                        <a:t>3</a:t>
                      </a:r>
                      <a:r>
                        <a:rPr kumimoji="1" lang="ja-JP" altLang="en-US" sz="1200" dirty="0" smtClean="0"/>
                        <a:t>件</a:t>
                      </a:r>
                      <a:endParaRPr kumimoji="1" lang="en-US" altLang="ja-JP" sz="1200" dirty="0" smtClean="0"/>
                    </a:p>
                    <a:p>
                      <a:pPr marL="285750" indent="-285750">
                        <a:buFont typeface="Arial" panose="020B0604020202020204" pitchFamily="34" charset="0"/>
                        <a:buChar char="•"/>
                      </a:pPr>
                      <a:r>
                        <a:rPr kumimoji="1" lang="ja-JP" altLang="en-US" sz="1200" dirty="0" smtClean="0"/>
                        <a:t>水資源管理情報</a:t>
                      </a:r>
                      <a:endParaRPr kumimoji="1" lang="en-US" altLang="ja-JP" sz="1200" dirty="0" smtClean="0"/>
                    </a:p>
                    <a:p>
                      <a:pPr marL="285750" indent="-285750">
                        <a:buFont typeface="Arial" panose="020B0604020202020204" pitchFamily="34" charset="0"/>
                        <a:buChar char="•"/>
                      </a:pPr>
                      <a:r>
                        <a:rPr kumimoji="1" lang="ja-JP" altLang="en-US" sz="1200" dirty="0" smtClean="0"/>
                        <a:t>特許、商標等</a:t>
                      </a:r>
                      <a:r>
                        <a:rPr kumimoji="1" lang="en-US" altLang="ja-JP" sz="1200" dirty="0" smtClean="0"/>
                        <a:t>DB </a:t>
                      </a:r>
                      <a:r>
                        <a:rPr kumimoji="1" lang="ja-JP" altLang="en-US" sz="1200" dirty="0" smtClean="0"/>
                        <a:t>等</a:t>
                      </a:r>
                      <a:endParaRPr kumimoji="1" lang="en-US" altLang="ja-JP" sz="1200" dirty="0" smtClean="0"/>
                    </a:p>
                    <a:p>
                      <a:pPr marL="0" indent="0">
                        <a:buFont typeface="Arial" panose="020B0604020202020204" pitchFamily="34" charset="0"/>
                        <a:buNone/>
                      </a:pPr>
                      <a:r>
                        <a:rPr kumimoji="1" lang="ja-JP" altLang="en-US" sz="1200" dirty="0" smtClean="0"/>
                        <a:t>英国のデータが</a:t>
                      </a:r>
                      <a:r>
                        <a:rPr kumimoji="1" lang="en-US" altLang="ja-JP" sz="1200" dirty="0" smtClean="0"/>
                        <a:t>1</a:t>
                      </a:r>
                      <a:r>
                        <a:rPr kumimoji="1" lang="ja-JP" altLang="en-US" sz="1200" dirty="0" smtClean="0"/>
                        <a:t>件</a:t>
                      </a:r>
                      <a:endParaRPr kumimoji="1" lang="en-US" altLang="ja-JP" sz="1200" dirty="0" smtClean="0"/>
                    </a:p>
                    <a:p>
                      <a:pPr marL="0" indent="0">
                        <a:buFont typeface="Arial" panose="020B0604020202020204" pitchFamily="34" charset="0"/>
                        <a:buNone/>
                      </a:pPr>
                      <a:r>
                        <a:rPr kumimoji="1" lang="ja-JP" altLang="en-US" sz="1200" dirty="0" smtClean="0"/>
                        <a:t>・大学のデータポータル</a:t>
                      </a:r>
                      <a:endParaRPr kumimoji="1" lang="ja-JP" altLang="en-US" sz="1200" dirty="0"/>
                    </a:p>
                  </a:txBody>
                  <a:tcPr anchor="ctr"/>
                </a:tc>
              </a:tr>
              <a:tr h="903733">
                <a:tc>
                  <a:txBody>
                    <a:bodyPr/>
                    <a:lstStyle/>
                    <a:p>
                      <a:endParaRPr kumimoji="1" lang="ja-JP" altLang="en-US" sz="1400" dirty="0"/>
                    </a:p>
                  </a:txBody>
                  <a:tcPr anchor="ctr"/>
                </a:tc>
                <a:tc>
                  <a:txBody>
                    <a:bodyPr/>
                    <a:lstStyle/>
                    <a:p>
                      <a:r>
                        <a:rPr kumimoji="1" lang="en-US" altLang="ja-JP" sz="1200" dirty="0" smtClean="0"/>
                        <a:t>Expert</a:t>
                      </a:r>
                      <a:endParaRPr kumimoji="1" lang="ja-JP" altLang="en-US" sz="1200" dirty="0"/>
                    </a:p>
                  </a:txBody>
                  <a:tcPr anchor="ctr"/>
                </a:tc>
                <a:tc>
                  <a:txBody>
                    <a:bodyPr/>
                    <a:lstStyle/>
                    <a:p>
                      <a:pPr marL="285750" indent="-285750">
                        <a:buFont typeface="Arial" panose="020B0604020202020204" pitchFamily="34" charset="0"/>
                        <a:buChar char="•"/>
                      </a:pPr>
                      <a:r>
                        <a:rPr kumimoji="1" lang="ja-JP" altLang="en-US" sz="1200" dirty="0" smtClean="0"/>
                        <a:t>データが更新される場合、可能な限り最新のデータを提供する（</a:t>
                      </a:r>
                      <a:r>
                        <a:rPr kumimoji="1" lang="en-US" altLang="ja-JP" sz="1200" dirty="0" err="1" smtClean="0"/>
                        <a:t>ex.API</a:t>
                      </a:r>
                      <a:r>
                        <a:rPr kumimoji="1" lang="ja-JP" altLang="en-US" sz="1200" dirty="0" err="1" smtClean="0"/>
                        <a:t>を提</a:t>
                      </a:r>
                      <a:r>
                        <a:rPr kumimoji="1" lang="ja-JP" altLang="en-US" sz="1200" dirty="0" smtClean="0"/>
                        <a:t>供している場合はその日のうちに）</a:t>
                      </a:r>
                      <a:endParaRPr kumimoji="1" lang="en-US" altLang="ja-JP" sz="1200" dirty="0" smtClean="0"/>
                    </a:p>
                    <a:p>
                      <a:pPr marL="285750" indent="-285750">
                        <a:buFont typeface="Arial" panose="020B0604020202020204" pitchFamily="34" charset="0"/>
                        <a:buChar char="•"/>
                      </a:pPr>
                      <a:r>
                        <a:rPr kumimoji="1" lang="ja-JP" altLang="en-US" sz="1200" dirty="0" smtClean="0"/>
                        <a:t>データを長期間にわたり利用可能であることを保証するべきである</a:t>
                      </a:r>
                      <a:endParaRPr kumimoji="1" lang="ja-JP" altLang="en-US" sz="1200" dirty="0"/>
                    </a:p>
                  </a:txBody>
                  <a:tcPr anchor="ctr"/>
                </a:tc>
                <a:tc>
                  <a:txBody>
                    <a:bodyPr/>
                    <a:lstStyle/>
                    <a:p>
                      <a:pPr marL="0" indent="0">
                        <a:buFont typeface="Arial" panose="020B0604020202020204" pitchFamily="34" charset="0"/>
                        <a:buNone/>
                      </a:pPr>
                      <a:r>
                        <a:rPr kumimoji="1" lang="ja-JP" altLang="en-US" sz="1200" dirty="0" smtClean="0"/>
                        <a:t>英国のデータが</a:t>
                      </a:r>
                      <a:r>
                        <a:rPr kumimoji="1" lang="en-US" altLang="ja-JP" sz="1200" dirty="0" smtClean="0"/>
                        <a:t>1</a:t>
                      </a:r>
                      <a:r>
                        <a:rPr kumimoji="1" lang="ja-JP" altLang="en-US" sz="1200" dirty="0" smtClean="0"/>
                        <a:t>件</a:t>
                      </a:r>
                      <a:endParaRPr kumimoji="1" lang="en-US" altLang="ja-JP" sz="1200" dirty="0" smtClean="0"/>
                    </a:p>
                    <a:p>
                      <a:pPr marL="285750" indent="-285750">
                        <a:buFont typeface="Arial" panose="020B0604020202020204" pitchFamily="34" charset="0"/>
                        <a:buChar char="•"/>
                      </a:pPr>
                      <a:r>
                        <a:rPr kumimoji="1" lang="en-US" altLang="ja-JP" sz="1200" dirty="0" smtClean="0"/>
                        <a:t>Family Life and Work Experience Before 1918, 1870-1973</a:t>
                      </a:r>
                      <a:endParaRPr kumimoji="1" lang="ja-JP" altLang="en-US" sz="1200" dirty="0"/>
                    </a:p>
                  </a:txBody>
                  <a:tcPr anchor="ctr"/>
                </a:tc>
              </a:tr>
            </a:tbl>
          </a:graphicData>
        </a:graphic>
      </p:graphicFrame>
      <p:pic>
        <p:nvPicPr>
          <p:cNvPr id="10" name="図 9"/>
          <p:cNvPicPr>
            <a:picLocks noChangeAspect="1"/>
          </p:cNvPicPr>
          <p:nvPr/>
        </p:nvPicPr>
        <p:blipFill>
          <a:blip r:embed="rId2"/>
          <a:stretch>
            <a:fillRect/>
          </a:stretch>
        </p:blipFill>
        <p:spPr>
          <a:xfrm>
            <a:off x="768837" y="3723306"/>
            <a:ext cx="717930" cy="632090"/>
          </a:xfrm>
          <a:prstGeom prst="rect">
            <a:avLst/>
          </a:prstGeom>
        </p:spPr>
      </p:pic>
      <p:pic>
        <p:nvPicPr>
          <p:cNvPr id="11" name="図 10"/>
          <p:cNvPicPr>
            <a:picLocks noChangeAspect="1"/>
          </p:cNvPicPr>
          <p:nvPr/>
        </p:nvPicPr>
        <p:blipFill>
          <a:blip r:embed="rId3"/>
          <a:stretch>
            <a:fillRect/>
          </a:stretch>
        </p:blipFill>
        <p:spPr>
          <a:xfrm>
            <a:off x="803840" y="2012700"/>
            <a:ext cx="599803" cy="627609"/>
          </a:xfrm>
          <a:prstGeom prst="rect">
            <a:avLst/>
          </a:prstGeom>
        </p:spPr>
      </p:pic>
      <p:pic>
        <p:nvPicPr>
          <p:cNvPr id="12" name="図 11"/>
          <p:cNvPicPr>
            <a:picLocks noChangeAspect="1"/>
          </p:cNvPicPr>
          <p:nvPr/>
        </p:nvPicPr>
        <p:blipFill>
          <a:blip r:embed="rId4"/>
          <a:stretch>
            <a:fillRect/>
          </a:stretch>
        </p:blipFill>
        <p:spPr>
          <a:xfrm>
            <a:off x="813076" y="2688526"/>
            <a:ext cx="599803" cy="644383"/>
          </a:xfrm>
          <a:prstGeom prst="rect">
            <a:avLst/>
          </a:prstGeom>
        </p:spPr>
      </p:pic>
      <p:pic>
        <p:nvPicPr>
          <p:cNvPr id="13" name="図 12"/>
          <p:cNvPicPr>
            <a:picLocks noChangeAspect="1"/>
          </p:cNvPicPr>
          <p:nvPr/>
        </p:nvPicPr>
        <p:blipFill>
          <a:blip r:embed="rId5"/>
          <a:stretch>
            <a:fillRect/>
          </a:stretch>
        </p:blipFill>
        <p:spPr>
          <a:xfrm>
            <a:off x="793566" y="4796316"/>
            <a:ext cx="693201" cy="684747"/>
          </a:xfrm>
          <a:prstGeom prst="rect">
            <a:avLst/>
          </a:prstGeom>
        </p:spPr>
      </p:pic>
      <p:sp>
        <p:nvSpPr>
          <p:cNvPr id="14" name="正方形/長方形 13"/>
          <p:cNvSpPr/>
          <p:nvPr/>
        </p:nvSpPr>
        <p:spPr>
          <a:xfrm>
            <a:off x="6033120" y="6525344"/>
            <a:ext cx="3605475" cy="307777"/>
          </a:xfrm>
          <a:prstGeom prst="rect">
            <a:avLst/>
          </a:prstGeom>
        </p:spPr>
        <p:txBody>
          <a:bodyPr wrap="none">
            <a:spAutoFit/>
          </a:bodyPr>
          <a:lstStyle/>
          <a:p>
            <a:r>
              <a:rPr lang="ja-JP" altLang="en-US" sz="1400" dirty="0" smtClean="0">
                <a:solidFill>
                  <a:schemeClr val="bg2"/>
                </a:solidFill>
              </a:rPr>
              <a:t>出典：https</a:t>
            </a:r>
            <a:r>
              <a:rPr lang="ja-JP" altLang="en-US" sz="1400" dirty="0">
                <a:solidFill>
                  <a:schemeClr val="bg2"/>
                </a:solidFill>
              </a:rPr>
              <a:t>://certificates.theodi.org/overview</a:t>
            </a:r>
          </a:p>
        </p:txBody>
      </p:sp>
    </p:spTree>
    <p:extLst>
      <p:ext uri="{BB962C8B-B14F-4D97-AF65-F5344CB8AC3E}">
        <p14:creationId xmlns:p14="http://schemas.microsoft.com/office/powerpoint/2010/main" val="9250393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2400" dirty="0" smtClean="0"/>
              <a:t>参考：</a:t>
            </a:r>
            <a:r>
              <a:rPr lang="en-US" altLang="ja-JP" sz="2400" dirty="0" smtClean="0"/>
              <a:t>Open Data Certificates</a:t>
            </a:r>
            <a:r>
              <a:rPr lang="ja-JP" altLang="en-US" sz="2400" dirty="0" smtClean="0"/>
              <a:t>の登録データ</a:t>
            </a:r>
            <a:endParaRPr kumimoji="1" lang="ja-JP" altLang="en-US" sz="2400"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33</a:t>
            </a:fld>
            <a:endParaRPr lang="en-US" altLang="ja-JP"/>
          </a:p>
        </p:txBody>
      </p:sp>
      <p:sp>
        <p:nvSpPr>
          <p:cNvPr id="14" name="正方形/長方形 13"/>
          <p:cNvSpPr/>
          <p:nvPr/>
        </p:nvSpPr>
        <p:spPr>
          <a:xfrm>
            <a:off x="6033120" y="6525344"/>
            <a:ext cx="3605475" cy="307777"/>
          </a:xfrm>
          <a:prstGeom prst="rect">
            <a:avLst/>
          </a:prstGeom>
        </p:spPr>
        <p:txBody>
          <a:bodyPr wrap="none">
            <a:spAutoFit/>
          </a:bodyPr>
          <a:lstStyle/>
          <a:p>
            <a:r>
              <a:rPr lang="ja-JP" altLang="en-US" sz="1400" dirty="0" smtClean="0">
                <a:solidFill>
                  <a:schemeClr val="bg2"/>
                </a:solidFill>
              </a:rPr>
              <a:t>出典：https</a:t>
            </a:r>
            <a:r>
              <a:rPr lang="ja-JP" altLang="en-US" sz="1400" dirty="0">
                <a:solidFill>
                  <a:schemeClr val="bg2"/>
                </a:solidFill>
              </a:rPr>
              <a:t>://certificates.theodi.org/overview</a:t>
            </a:r>
          </a:p>
        </p:txBody>
      </p:sp>
      <p:pic>
        <p:nvPicPr>
          <p:cNvPr id="7" name="図 6"/>
          <p:cNvPicPr>
            <a:picLocks noChangeAspect="1"/>
          </p:cNvPicPr>
          <p:nvPr/>
        </p:nvPicPr>
        <p:blipFill>
          <a:blip r:embed="rId2"/>
          <a:stretch>
            <a:fillRect/>
          </a:stretch>
        </p:blipFill>
        <p:spPr>
          <a:xfrm>
            <a:off x="476469" y="1224460"/>
            <a:ext cx="3993549" cy="5300884"/>
          </a:xfrm>
          <a:prstGeom prst="rect">
            <a:avLst/>
          </a:prstGeom>
        </p:spPr>
      </p:pic>
      <p:pic>
        <p:nvPicPr>
          <p:cNvPr id="8" name="図 7"/>
          <p:cNvPicPr>
            <a:picLocks noChangeAspect="1"/>
          </p:cNvPicPr>
          <p:nvPr/>
        </p:nvPicPr>
        <p:blipFill>
          <a:blip r:embed="rId3"/>
          <a:stretch>
            <a:fillRect/>
          </a:stretch>
        </p:blipFill>
        <p:spPr>
          <a:xfrm>
            <a:off x="5606151" y="1127548"/>
            <a:ext cx="3173959" cy="5397796"/>
          </a:xfrm>
          <a:prstGeom prst="rect">
            <a:avLst/>
          </a:prstGeom>
        </p:spPr>
      </p:pic>
      <p:sp>
        <p:nvSpPr>
          <p:cNvPr id="9" name="正方形/長方形 8"/>
          <p:cNvSpPr/>
          <p:nvPr/>
        </p:nvSpPr>
        <p:spPr bwMode="auto">
          <a:xfrm>
            <a:off x="2063891" y="1467293"/>
            <a:ext cx="818707" cy="786810"/>
          </a:xfrm>
          <a:prstGeom prst="rect">
            <a:avLst/>
          </a:prstGeom>
          <a:noFill/>
          <a:ln w="28575" cap="sq" cmpd="sng" algn="ctr">
            <a:solidFill>
              <a:srgbClr val="FF0000"/>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5" name="四角形吹き出し 14"/>
          <p:cNvSpPr/>
          <p:nvPr/>
        </p:nvSpPr>
        <p:spPr bwMode="auto">
          <a:xfrm>
            <a:off x="3759200" y="1224459"/>
            <a:ext cx="1482651" cy="508647"/>
          </a:xfrm>
          <a:prstGeom prst="wedgeRectCallout">
            <a:avLst>
              <a:gd name="adj1" fmla="val -109193"/>
              <a:gd name="adj2" fmla="val 78902"/>
            </a:avLst>
          </a:prstGeom>
          <a:ln>
            <a:headEnd type="none" w="sm" len="sm"/>
            <a:tailEnd type="none" w="sm" len="sm"/>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sz="1400" b="0" i="0" u="none" strike="noStrike" cap="none" normalizeH="0" baseline="0" dirty="0" smtClean="0">
                <a:ln>
                  <a:noFill/>
                </a:ln>
                <a:solidFill>
                  <a:schemeClr val="bg2"/>
                </a:solidFill>
                <a:effectLst/>
                <a:latin typeface="ＤＦＧ華康ゴシック体W5" pitchFamily="50" charset="-128"/>
                <a:ea typeface="ＤＦＧ華康ゴシック体W5" pitchFamily="50" charset="-128"/>
              </a:rPr>
              <a:t>アイコンでステータスを表示</a:t>
            </a:r>
          </a:p>
        </p:txBody>
      </p:sp>
      <p:sp>
        <p:nvSpPr>
          <p:cNvPr id="16" name="四角形吹き出し 15"/>
          <p:cNvSpPr/>
          <p:nvPr/>
        </p:nvSpPr>
        <p:spPr bwMode="auto">
          <a:xfrm>
            <a:off x="3941350" y="2333789"/>
            <a:ext cx="1664801" cy="508647"/>
          </a:xfrm>
          <a:prstGeom prst="wedgeRectCallout">
            <a:avLst>
              <a:gd name="adj1" fmla="val -154921"/>
              <a:gd name="adj2" fmla="val 72631"/>
            </a:avLst>
          </a:prstGeom>
          <a:ln>
            <a:headEnd type="none" w="sm" len="sm"/>
            <a:tailEnd type="none" w="sm" len="sm"/>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sz="1400" b="0" i="0" u="none" strike="noStrike" cap="none" normalizeH="0" baseline="0" dirty="0" smtClean="0">
                <a:ln>
                  <a:noFill/>
                </a:ln>
                <a:solidFill>
                  <a:schemeClr val="bg2"/>
                </a:solidFill>
                <a:effectLst/>
                <a:latin typeface="ＤＦＧ華康ゴシック体W5" pitchFamily="50" charset="-128"/>
                <a:ea typeface="ＤＦＧ華康ゴシック体W5" pitchFamily="50" charset="-128"/>
              </a:rPr>
              <a:t>データへのリンク、発行者等基本情報</a:t>
            </a:r>
          </a:p>
        </p:txBody>
      </p:sp>
      <p:sp>
        <p:nvSpPr>
          <p:cNvPr id="17" name="四角形吹き出し 16"/>
          <p:cNvSpPr/>
          <p:nvPr/>
        </p:nvSpPr>
        <p:spPr bwMode="auto">
          <a:xfrm>
            <a:off x="3915265" y="3065912"/>
            <a:ext cx="1664801" cy="508647"/>
          </a:xfrm>
          <a:prstGeom prst="wedgeRectCallout">
            <a:avLst>
              <a:gd name="adj1" fmla="val -154921"/>
              <a:gd name="adj2" fmla="val 72631"/>
            </a:avLst>
          </a:prstGeom>
          <a:ln>
            <a:headEnd type="none" w="sm" len="sm"/>
            <a:tailEnd type="none" w="sm" len="sm"/>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sz="1400" b="0" i="0" u="none" strike="noStrike" cap="none" normalizeH="0" baseline="0" dirty="0" smtClean="0">
                <a:ln>
                  <a:noFill/>
                </a:ln>
                <a:solidFill>
                  <a:schemeClr val="bg2"/>
                </a:solidFill>
                <a:effectLst/>
                <a:latin typeface="ＤＦＧ華康ゴシック体W5" pitchFamily="50" charset="-128"/>
                <a:ea typeface="ＤＦＧ華康ゴシック体W5" pitchFamily="50" charset="-128"/>
              </a:rPr>
              <a:t>ライセンス等法律関係の情報</a:t>
            </a:r>
          </a:p>
        </p:txBody>
      </p:sp>
      <p:sp>
        <p:nvSpPr>
          <p:cNvPr id="18" name="四角形吹き出し 17"/>
          <p:cNvSpPr/>
          <p:nvPr/>
        </p:nvSpPr>
        <p:spPr bwMode="auto">
          <a:xfrm>
            <a:off x="7995684" y="636425"/>
            <a:ext cx="1740151" cy="508647"/>
          </a:xfrm>
          <a:prstGeom prst="wedgeRectCallout">
            <a:avLst>
              <a:gd name="adj1" fmla="val -137287"/>
              <a:gd name="adj2" fmla="val 64270"/>
            </a:avLst>
          </a:prstGeom>
          <a:ln>
            <a:headEnd type="none" w="sm" len="sm"/>
            <a:tailEnd type="none" w="sm" len="sm"/>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sz="1400" b="0" i="0" u="none" strike="noStrike" cap="none" normalizeH="0" baseline="0" dirty="0" smtClean="0">
                <a:ln>
                  <a:noFill/>
                </a:ln>
                <a:solidFill>
                  <a:schemeClr val="bg2"/>
                </a:solidFill>
                <a:effectLst/>
                <a:latin typeface="ＤＦＧ華康ゴシック体W5" pitchFamily="50" charset="-128"/>
                <a:ea typeface="ＤＦＧ華康ゴシック体W5" pitchFamily="50" charset="-128"/>
              </a:rPr>
              <a:t>データの質に関する情報、利用期間等</a:t>
            </a:r>
          </a:p>
        </p:txBody>
      </p:sp>
      <p:sp>
        <p:nvSpPr>
          <p:cNvPr id="19" name="四角形吹き出し 18"/>
          <p:cNvSpPr/>
          <p:nvPr/>
        </p:nvSpPr>
        <p:spPr bwMode="auto">
          <a:xfrm>
            <a:off x="7995683" y="2588112"/>
            <a:ext cx="1740151" cy="508647"/>
          </a:xfrm>
          <a:prstGeom prst="wedgeRectCallout">
            <a:avLst>
              <a:gd name="adj1" fmla="val -137287"/>
              <a:gd name="adj2" fmla="val 64270"/>
            </a:avLst>
          </a:prstGeom>
          <a:ln>
            <a:headEnd type="none" w="sm" len="sm"/>
            <a:tailEnd type="none" w="sm" len="sm"/>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sz="1400" b="0" i="0" u="none" strike="noStrike" cap="none" normalizeH="0" baseline="0" dirty="0" smtClean="0">
                <a:ln>
                  <a:noFill/>
                </a:ln>
                <a:solidFill>
                  <a:schemeClr val="bg2"/>
                </a:solidFill>
                <a:effectLst/>
                <a:latin typeface="ＤＦＧ華康ゴシック体W5" pitchFamily="50" charset="-128"/>
                <a:ea typeface="ＤＦＧ華康ゴシック体W5" pitchFamily="50" charset="-128"/>
              </a:rPr>
              <a:t>データのフォーマット等技術情報</a:t>
            </a:r>
          </a:p>
        </p:txBody>
      </p:sp>
      <p:sp>
        <p:nvSpPr>
          <p:cNvPr id="20" name="四角形吹き出し 19"/>
          <p:cNvSpPr/>
          <p:nvPr/>
        </p:nvSpPr>
        <p:spPr bwMode="auto">
          <a:xfrm>
            <a:off x="7898444" y="4285475"/>
            <a:ext cx="1740151" cy="508647"/>
          </a:xfrm>
          <a:prstGeom prst="wedgeRectCallout">
            <a:avLst>
              <a:gd name="adj1" fmla="val -138509"/>
              <a:gd name="adj2" fmla="val 32915"/>
            </a:avLst>
          </a:prstGeom>
          <a:ln>
            <a:headEnd type="none" w="sm" len="sm"/>
            <a:tailEnd type="none" w="sm" len="sm"/>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sz="1400" b="0" i="0" u="none" strike="noStrike" cap="none" normalizeH="0" baseline="0" dirty="0" smtClean="0">
                <a:ln>
                  <a:noFill/>
                </a:ln>
                <a:solidFill>
                  <a:schemeClr val="bg2"/>
                </a:solidFill>
                <a:effectLst/>
                <a:latin typeface="ＤＦＧ華康ゴシック体W5" pitchFamily="50" charset="-128"/>
                <a:ea typeface="ＤＦＧ華康ゴシック体W5" pitchFamily="50" charset="-128"/>
              </a:rPr>
              <a:t>問い合わせ先、言語等関連情報</a:t>
            </a:r>
          </a:p>
        </p:txBody>
      </p:sp>
    </p:spTree>
    <p:extLst>
      <p:ext uri="{BB962C8B-B14F-4D97-AF65-F5344CB8AC3E}">
        <p14:creationId xmlns:p14="http://schemas.microsoft.com/office/powerpoint/2010/main" val="346499306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4000" dirty="0" smtClean="0"/>
              <a:t>地方公共団体の疑問への回答</a:t>
            </a:r>
            <a:endParaRPr kumimoji="1" lang="ja-JP" altLang="en-US" sz="4000" dirty="0"/>
          </a:p>
        </p:txBody>
      </p:sp>
      <p:sp>
        <p:nvSpPr>
          <p:cNvPr id="3" name="テキス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32A7F7E3-2EA5-4E0E-99DF-9D27F789031C}" type="slidenum">
              <a:rPr lang="ja-JP" altLang="en-US" smtClean="0"/>
              <a:pPr/>
              <a:t>34</a:t>
            </a:fld>
            <a:endParaRPr lang="en-US" altLang="ja-JP"/>
          </a:p>
        </p:txBody>
      </p:sp>
    </p:spTree>
    <p:extLst>
      <p:ext uri="{BB962C8B-B14F-4D97-AF65-F5344CB8AC3E}">
        <p14:creationId xmlns:p14="http://schemas.microsoft.com/office/powerpoint/2010/main" val="15691226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sz="2400" dirty="0" smtClean="0"/>
              <a:t>FAQ</a:t>
            </a:r>
            <a:endParaRPr kumimoji="1" lang="ja-JP" altLang="en-US" sz="2400" dirty="0"/>
          </a:p>
        </p:txBody>
      </p:sp>
      <p:sp>
        <p:nvSpPr>
          <p:cNvPr id="3" name="コンテンツ プレースホルダー 2"/>
          <p:cNvSpPr>
            <a:spLocks noGrp="1"/>
          </p:cNvSpPr>
          <p:nvPr>
            <p:ph idx="1"/>
          </p:nvPr>
        </p:nvSpPr>
        <p:spPr>
          <a:xfrm>
            <a:off x="351414" y="1143001"/>
            <a:ext cx="9146415" cy="701824"/>
          </a:xfrm>
        </p:spPr>
        <p:txBody>
          <a:bodyPr>
            <a:normAutofit lnSpcReduction="10000"/>
          </a:bodyPr>
          <a:lstStyle/>
          <a:p>
            <a:pPr marL="360000" indent="-342900">
              <a:spcBef>
                <a:spcPts val="600"/>
              </a:spcBef>
              <a:buFont typeface="Wingdings" panose="05000000000000000000" pitchFamily="2" charset="2"/>
              <a:buChar char="l"/>
            </a:pPr>
            <a:r>
              <a:rPr lang="ja-JP" altLang="en-US" dirty="0" smtClean="0">
                <a:solidFill>
                  <a:schemeClr val="bg2"/>
                </a:solidFill>
              </a:rPr>
              <a:t>地方公共団体がオープンデータについて具体的に疑問に感じていることについて整理する</a:t>
            </a:r>
            <a:endParaRPr lang="en-US" altLang="ja-JP" dirty="0">
              <a:solidFill>
                <a:schemeClr val="bg2"/>
              </a:solidFill>
            </a:endParaRP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35</a:t>
            </a:fld>
            <a:endParaRPr lang="en-US" altLang="ja-JP"/>
          </a:p>
        </p:txBody>
      </p:sp>
      <p:graphicFrame>
        <p:nvGraphicFramePr>
          <p:cNvPr id="7" name="表 6"/>
          <p:cNvGraphicFramePr>
            <a:graphicFrameLocks noGrp="1"/>
          </p:cNvGraphicFramePr>
          <p:nvPr>
            <p:extLst>
              <p:ext uri="{D42A27DB-BD31-4B8C-83A1-F6EECF244321}">
                <p14:modId xmlns:p14="http://schemas.microsoft.com/office/powerpoint/2010/main" val="763553094"/>
              </p:ext>
            </p:extLst>
          </p:nvPr>
        </p:nvGraphicFramePr>
        <p:xfrm>
          <a:off x="632519" y="1844825"/>
          <a:ext cx="8865309" cy="4682392"/>
        </p:xfrm>
        <a:graphic>
          <a:graphicData uri="http://schemas.openxmlformats.org/drawingml/2006/table">
            <a:tbl>
              <a:tblPr firstRow="1" bandRow="1">
                <a:tableStyleId>{21E4AEA4-8DFA-4A89-87EB-49C32662AFE0}</a:tableStyleId>
              </a:tblPr>
              <a:tblGrid>
                <a:gridCol w="3312369"/>
                <a:gridCol w="5552940"/>
              </a:tblGrid>
              <a:tr h="371279">
                <a:tc>
                  <a:txBody>
                    <a:bodyPr/>
                    <a:lstStyle/>
                    <a:p>
                      <a:pPr indent="63500" algn="just">
                        <a:spcAft>
                          <a:spcPts val="0"/>
                        </a:spcAft>
                      </a:pPr>
                      <a:r>
                        <a:rPr lang="ja-JP" sz="1400" b="1" kern="100" dirty="0">
                          <a:solidFill>
                            <a:srgbClr val="FFFFFF"/>
                          </a:solidFill>
                          <a:effectLst/>
                          <a:latin typeface="+mn-ea"/>
                          <a:ea typeface="+mn-ea"/>
                          <a:cs typeface="Times New Roman" panose="02020603050405020304" pitchFamily="18" charset="0"/>
                        </a:rPr>
                        <a:t>カテゴリ</a:t>
                      </a:r>
                      <a:endParaRPr lang="ja-JP" sz="1400" kern="100" dirty="0">
                        <a:effectLst/>
                        <a:latin typeface="+mn-ea"/>
                        <a:ea typeface="+mn-ea"/>
                        <a:cs typeface="Times New Roman" panose="02020603050405020304" pitchFamily="18" charset="0"/>
                      </a:endParaRPr>
                    </a:p>
                  </a:txBody>
                  <a:tcPr marL="68580" marR="68580" marT="72000" marB="72000" anchor="ctr"/>
                </a:tc>
                <a:tc>
                  <a:txBody>
                    <a:bodyPr/>
                    <a:lstStyle/>
                    <a:p>
                      <a:pPr indent="63500" algn="just">
                        <a:spcAft>
                          <a:spcPts val="0"/>
                        </a:spcAft>
                      </a:pPr>
                      <a:r>
                        <a:rPr lang="ja-JP" sz="1400" b="1" kern="100">
                          <a:solidFill>
                            <a:srgbClr val="FFFFFF"/>
                          </a:solidFill>
                          <a:effectLst/>
                          <a:latin typeface="+mn-ea"/>
                          <a:ea typeface="+mn-ea"/>
                          <a:cs typeface="Times New Roman" panose="02020603050405020304" pitchFamily="18" charset="0"/>
                        </a:rPr>
                        <a:t>具体的な課題／質問</a:t>
                      </a:r>
                      <a:endParaRPr lang="ja-JP" sz="1400" kern="100">
                        <a:effectLst/>
                        <a:latin typeface="+mn-ea"/>
                        <a:ea typeface="+mn-ea"/>
                        <a:cs typeface="Times New Roman" panose="02020603050405020304" pitchFamily="18" charset="0"/>
                      </a:endParaRPr>
                    </a:p>
                  </a:txBody>
                  <a:tcPr marL="68580" marR="68580" marT="72000" marB="72000" anchor="ctr"/>
                </a:tc>
              </a:tr>
              <a:tr h="371279">
                <a:tc rowSpan="2">
                  <a:txBody>
                    <a:bodyPr/>
                    <a:lstStyle/>
                    <a:p>
                      <a:pPr indent="0" algn="just">
                        <a:spcAft>
                          <a:spcPts val="0"/>
                        </a:spcAft>
                      </a:pPr>
                      <a:r>
                        <a:rPr lang="ja-JP" sz="1400" kern="100" dirty="0">
                          <a:effectLst/>
                          <a:latin typeface="+mn-ea"/>
                          <a:ea typeface="+mn-ea"/>
                          <a:cs typeface="Times New Roman" panose="02020603050405020304" pitchFamily="18" charset="0"/>
                        </a:rPr>
                        <a:t>個別法の規定との整合性（目的外使用の問題）について</a:t>
                      </a:r>
                    </a:p>
                  </a:txBody>
                  <a:tcPr marL="68580" marR="68580" marT="72000" marB="72000" anchor="ctr"/>
                </a:tc>
                <a:tc>
                  <a:txBody>
                    <a:bodyPr/>
                    <a:lstStyle/>
                    <a:p>
                      <a:pPr indent="0" algn="just">
                        <a:spcAft>
                          <a:spcPts val="0"/>
                        </a:spcAft>
                      </a:pPr>
                      <a:r>
                        <a:rPr lang="ja-JP" sz="1400" kern="100" dirty="0">
                          <a:effectLst/>
                          <a:latin typeface="+mn-ea"/>
                          <a:ea typeface="+mn-ea"/>
                          <a:cs typeface="Times New Roman" panose="02020603050405020304" pitchFamily="18" charset="0"/>
                        </a:rPr>
                        <a:t>測量法（国土地理院マッピングを活用した場合）</a:t>
                      </a:r>
                    </a:p>
                  </a:txBody>
                  <a:tcPr marL="68580" marR="68580" marT="72000" marB="72000" anchor="ctr"/>
                </a:tc>
              </a:tr>
              <a:tr h="371279">
                <a:tc vMerge="1">
                  <a:txBody>
                    <a:bodyPr/>
                    <a:lstStyle/>
                    <a:p>
                      <a:endParaRPr kumimoji="1" lang="ja-JP" altLang="en-US"/>
                    </a:p>
                  </a:txBody>
                  <a:tcPr/>
                </a:tc>
                <a:tc>
                  <a:txBody>
                    <a:bodyPr/>
                    <a:lstStyle/>
                    <a:p>
                      <a:pPr indent="0" algn="just">
                        <a:spcAft>
                          <a:spcPts val="0"/>
                        </a:spcAft>
                      </a:pPr>
                      <a:r>
                        <a:rPr lang="ja-JP" sz="1400" kern="100" dirty="0">
                          <a:effectLst/>
                          <a:latin typeface="+mn-ea"/>
                          <a:ea typeface="+mn-ea"/>
                          <a:cs typeface="Times New Roman" panose="02020603050405020304" pitchFamily="18" charset="0"/>
                        </a:rPr>
                        <a:t>駐車場法（駐車場設置届を活用する場合）</a:t>
                      </a:r>
                    </a:p>
                  </a:txBody>
                  <a:tcPr marL="68580" marR="68580" marT="72000" marB="72000" anchor="ctr"/>
                </a:tc>
              </a:tr>
              <a:tr h="522089">
                <a:tc rowSpan="2">
                  <a:txBody>
                    <a:bodyPr/>
                    <a:lstStyle/>
                    <a:p>
                      <a:pPr indent="0" algn="just">
                        <a:spcAft>
                          <a:spcPts val="0"/>
                        </a:spcAft>
                      </a:pPr>
                      <a:r>
                        <a:rPr lang="ja-JP" sz="1400" kern="100" dirty="0">
                          <a:effectLst/>
                          <a:latin typeface="+mn-ea"/>
                          <a:ea typeface="+mn-ea"/>
                          <a:cs typeface="Times New Roman" panose="02020603050405020304" pitchFamily="18" charset="0"/>
                        </a:rPr>
                        <a:t>カタログサイト利用規約について</a:t>
                      </a:r>
                    </a:p>
                  </a:txBody>
                  <a:tcPr marL="68580" marR="68580" marT="72000" marB="72000" anchor="ctr"/>
                </a:tc>
                <a:tc>
                  <a:txBody>
                    <a:bodyPr/>
                    <a:lstStyle/>
                    <a:p>
                      <a:pPr indent="0" algn="just">
                        <a:spcAft>
                          <a:spcPts val="0"/>
                        </a:spcAft>
                      </a:pPr>
                      <a:r>
                        <a:rPr lang="ja-JP" sz="1400" kern="100" dirty="0">
                          <a:effectLst/>
                          <a:latin typeface="+mn-ea"/>
                          <a:ea typeface="+mn-ea"/>
                          <a:cs typeface="Times New Roman" panose="02020603050405020304" pitchFamily="18" charset="0"/>
                        </a:rPr>
                        <a:t>政府標準利用規約を採択すべきか、政府標準利用規約を基にして独自に作成した規約を採択すべきか。</a:t>
                      </a:r>
                    </a:p>
                  </a:txBody>
                  <a:tcPr marL="68580" marR="68580" marT="72000" marB="72000" anchor="ctr"/>
                </a:tc>
              </a:tr>
              <a:tr h="371279">
                <a:tc vMerge="1">
                  <a:txBody>
                    <a:bodyPr/>
                    <a:lstStyle/>
                    <a:p>
                      <a:endParaRPr kumimoji="1" lang="ja-JP" altLang="en-US"/>
                    </a:p>
                  </a:txBody>
                  <a:tcPr/>
                </a:tc>
                <a:tc>
                  <a:txBody>
                    <a:bodyPr/>
                    <a:lstStyle/>
                    <a:p>
                      <a:pPr indent="0" algn="just">
                        <a:spcAft>
                          <a:spcPts val="0"/>
                        </a:spcAft>
                      </a:pPr>
                      <a:r>
                        <a:rPr lang="en-US" sz="1400" kern="100" dirty="0">
                          <a:effectLst/>
                          <a:latin typeface="+mn-ea"/>
                          <a:ea typeface="+mn-ea"/>
                          <a:cs typeface="Times New Roman" panose="02020603050405020304" pitchFamily="18" charset="0"/>
                        </a:rPr>
                        <a:t>CC-BY</a:t>
                      </a:r>
                      <a:r>
                        <a:rPr lang="ja-JP" sz="1400" kern="100" dirty="0">
                          <a:effectLst/>
                          <a:latin typeface="+mn-ea"/>
                          <a:ea typeface="+mn-ea"/>
                          <a:cs typeface="Times New Roman" panose="02020603050405020304" pitchFamily="18" charset="0"/>
                        </a:rPr>
                        <a:t>を採用すべきか</a:t>
                      </a:r>
                    </a:p>
                  </a:txBody>
                  <a:tcPr marL="68580" marR="68580" marT="72000" marB="72000" anchor="ctr"/>
                </a:tc>
              </a:tr>
              <a:tr h="522089">
                <a:tc>
                  <a:txBody>
                    <a:bodyPr/>
                    <a:lstStyle/>
                    <a:p>
                      <a:pPr indent="0" algn="just">
                        <a:spcAft>
                          <a:spcPts val="0"/>
                        </a:spcAft>
                      </a:pPr>
                      <a:r>
                        <a:rPr lang="ja-JP" sz="1400" kern="100" dirty="0">
                          <a:effectLst/>
                          <a:latin typeface="+mn-ea"/>
                          <a:ea typeface="+mn-ea"/>
                          <a:cs typeface="Times New Roman" panose="02020603050405020304" pitchFamily="18" charset="0"/>
                        </a:rPr>
                        <a:t>調達や委託、市民からの募集関連について</a:t>
                      </a:r>
                    </a:p>
                  </a:txBody>
                  <a:tcPr marL="68580" marR="68580" marT="72000" marB="72000" anchor="ctr"/>
                </a:tc>
                <a:tc>
                  <a:txBody>
                    <a:bodyPr/>
                    <a:lstStyle/>
                    <a:p>
                      <a:pPr indent="0" algn="just">
                        <a:spcAft>
                          <a:spcPts val="0"/>
                        </a:spcAft>
                      </a:pPr>
                      <a:r>
                        <a:rPr lang="ja-JP" sz="1400" kern="100" dirty="0">
                          <a:effectLst/>
                          <a:latin typeface="+mn-ea"/>
                          <a:ea typeface="+mn-ea"/>
                          <a:cs typeface="Times New Roman" panose="02020603050405020304" pitchFamily="18" charset="0"/>
                        </a:rPr>
                        <a:t>事前に仕様や契約書でオープンデータに使用する事を記してよいか</a:t>
                      </a:r>
                    </a:p>
                  </a:txBody>
                  <a:tcPr marL="68580" marR="68580" marT="72000" marB="72000" anchor="ctr"/>
                </a:tc>
              </a:tr>
              <a:tr h="371279">
                <a:tc rowSpan="2">
                  <a:txBody>
                    <a:bodyPr/>
                    <a:lstStyle/>
                    <a:p>
                      <a:pPr indent="0" algn="just">
                        <a:spcAft>
                          <a:spcPts val="0"/>
                        </a:spcAft>
                      </a:pPr>
                      <a:r>
                        <a:rPr lang="ja-JP" sz="1400" kern="100" dirty="0">
                          <a:effectLst/>
                          <a:latin typeface="+mn-ea"/>
                          <a:ea typeface="+mn-ea"/>
                          <a:cs typeface="Times New Roman" panose="02020603050405020304" pitchFamily="18" charset="0"/>
                        </a:rPr>
                        <a:t>画像や映像の肖像権との関係について</a:t>
                      </a:r>
                    </a:p>
                  </a:txBody>
                  <a:tcPr marL="68580" marR="68580" marT="72000" marB="72000" anchor="ctr"/>
                </a:tc>
                <a:tc>
                  <a:txBody>
                    <a:bodyPr/>
                    <a:lstStyle/>
                    <a:p>
                      <a:pPr indent="0" algn="just">
                        <a:spcAft>
                          <a:spcPts val="0"/>
                        </a:spcAft>
                      </a:pPr>
                      <a:r>
                        <a:rPr lang="ja-JP" sz="1400" kern="100" dirty="0">
                          <a:effectLst/>
                          <a:latin typeface="+mn-ea"/>
                          <a:ea typeface="+mn-ea"/>
                          <a:cs typeface="Times New Roman" panose="02020603050405020304" pitchFamily="18" charset="0"/>
                        </a:rPr>
                        <a:t>事前に承諾をとればオープンデータにしてよいか</a:t>
                      </a:r>
                    </a:p>
                  </a:txBody>
                  <a:tcPr marL="68580" marR="68580" marT="72000" marB="72000" anchor="ctr"/>
                </a:tc>
              </a:tr>
              <a:tr h="371279">
                <a:tc vMerge="1">
                  <a:txBody>
                    <a:bodyPr/>
                    <a:lstStyle/>
                    <a:p>
                      <a:endParaRPr kumimoji="1" lang="ja-JP" altLang="en-US"/>
                    </a:p>
                  </a:txBody>
                  <a:tcPr/>
                </a:tc>
                <a:tc>
                  <a:txBody>
                    <a:bodyPr/>
                    <a:lstStyle/>
                    <a:p>
                      <a:pPr indent="0" algn="just">
                        <a:spcAft>
                          <a:spcPts val="0"/>
                        </a:spcAft>
                      </a:pPr>
                      <a:r>
                        <a:rPr lang="ja-JP" sz="1400" kern="100" dirty="0">
                          <a:effectLst/>
                          <a:latin typeface="+mn-ea"/>
                          <a:ea typeface="+mn-ea"/>
                          <a:cs typeface="Times New Roman" panose="02020603050405020304" pitchFamily="18" charset="0"/>
                        </a:rPr>
                        <a:t>承諾をとる際に、口頭承諾で構わないか</a:t>
                      </a:r>
                    </a:p>
                  </a:txBody>
                  <a:tcPr marL="68580" marR="68580" marT="72000" marB="72000" anchor="ctr"/>
                </a:tc>
              </a:tr>
              <a:tr h="371279">
                <a:tc rowSpan="3">
                  <a:txBody>
                    <a:bodyPr/>
                    <a:lstStyle/>
                    <a:p>
                      <a:pPr indent="0" algn="just">
                        <a:spcAft>
                          <a:spcPts val="0"/>
                        </a:spcAft>
                      </a:pPr>
                      <a:r>
                        <a:rPr lang="ja-JP" sz="1400" kern="100" dirty="0">
                          <a:effectLst/>
                          <a:latin typeface="+mn-ea"/>
                          <a:ea typeface="+mn-ea"/>
                          <a:cs typeface="Times New Roman" panose="02020603050405020304" pitchFamily="18" charset="0"/>
                        </a:rPr>
                        <a:t>第三者情報を含むデータを公開する場合について</a:t>
                      </a:r>
                    </a:p>
                  </a:txBody>
                  <a:tcPr marL="68580" marR="68580" marT="72000" marB="72000" anchor="ctr"/>
                </a:tc>
                <a:tc>
                  <a:txBody>
                    <a:bodyPr/>
                    <a:lstStyle/>
                    <a:p>
                      <a:pPr indent="0" algn="just">
                        <a:spcAft>
                          <a:spcPts val="0"/>
                        </a:spcAft>
                      </a:pPr>
                      <a:r>
                        <a:rPr lang="ja-JP" sz="1400" kern="100" dirty="0">
                          <a:effectLst/>
                          <a:latin typeface="+mn-ea"/>
                          <a:ea typeface="+mn-ea"/>
                          <a:cs typeface="Times New Roman" panose="02020603050405020304" pitchFamily="18" charset="0"/>
                        </a:rPr>
                        <a:t>そもそも第三者情報をオープンデータ化してよいのか</a:t>
                      </a:r>
                    </a:p>
                  </a:txBody>
                  <a:tcPr marL="68580" marR="68580" marT="72000" marB="72000" anchor="ctr"/>
                </a:tc>
              </a:tr>
              <a:tr h="371279">
                <a:tc vMerge="1">
                  <a:txBody>
                    <a:bodyPr/>
                    <a:lstStyle/>
                    <a:p>
                      <a:endParaRPr kumimoji="1" lang="ja-JP" altLang="en-US"/>
                    </a:p>
                  </a:txBody>
                  <a:tcPr/>
                </a:tc>
                <a:tc>
                  <a:txBody>
                    <a:bodyPr/>
                    <a:lstStyle/>
                    <a:p>
                      <a:pPr indent="0" algn="just">
                        <a:spcAft>
                          <a:spcPts val="0"/>
                        </a:spcAft>
                      </a:pPr>
                      <a:r>
                        <a:rPr lang="ja-JP" sz="1400" kern="100" dirty="0">
                          <a:effectLst/>
                          <a:latin typeface="+mn-ea"/>
                          <a:ea typeface="+mn-ea"/>
                          <a:cs typeface="Times New Roman" panose="02020603050405020304" pitchFamily="18" charset="0"/>
                        </a:rPr>
                        <a:t>第三者情報部分の第三者情報はどこまで示せばよいか</a:t>
                      </a:r>
                    </a:p>
                  </a:txBody>
                  <a:tcPr marL="68580" marR="68580" marT="72000" marB="72000" anchor="ctr"/>
                </a:tc>
              </a:tr>
              <a:tr h="522089">
                <a:tc vMerge="1">
                  <a:txBody>
                    <a:bodyPr/>
                    <a:lstStyle/>
                    <a:p>
                      <a:endParaRPr kumimoji="1" lang="ja-JP" altLang="en-US"/>
                    </a:p>
                  </a:txBody>
                  <a:tcPr/>
                </a:tc>
                <a:tc>
                  <a:txBody>
                    <a:bodyPr/>
                    <a:lstStyle/>
                    <a:p>
                      <a:pPr indent="0" algn="just">
                        <a:spcAft>
                          <a:spcPts val="0"/>
                        </a:spcAft>
                      </a:pPr>
                      <a:r>
                        <a:rPr lang="ja-JP" sz="1400" kern="100" dirty="0">
                          <a:effectLst/>
                          <a:latin typeface="+mn-ea"/>
                          <a:ea typeface="+mn-ea"/>
                          <a:cs typeface="Times New Roman" panose="02020603050405020304" pitchFamily="18" charset="0"/>
                        </a:rPr>
                        <a:t>データ利用者が第三者情報について第三者と調整するのは現実的でないのではないか</a:t>
                      </a:r>
                    </a:p>
                  </a:txBody>
                  <a:tcPr marL="68580" marR="68580" marT="72000" marB="72000" anchor="ctr"/>
                </a:tc>
              </a:tr>
            </a:tbl>
          </a:graphicData>
        </a:graphic>
      </p:graphicFrame>
    </p:spTree>
    <p:extLst>
      <p:ext uri="{BB962C8B-B14F-4D97-AF65-F5344CB8AC3E}">
        <p14:creationId xmlns:p14="http://schemas.microsoft.com/office/powerpoint/2010/main" val="40600759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bwMode="auto">
          <a:xfrm>
            <a:off x="303521" y="1173076"/>
            <a:ext cx="9245878" cy="1080120"/>
          </a:xfrm>
          <a:prstGeom prst="rect">
            <a:avLst/>
          </a:prstGeom>
          <a:ln>
            <a:headEnd type="none" w="sm" len="sm"/>
            <a:tailEnd type="none" w="sm" len="sm"/>
          </a:ln>
        </p:spPr>
        <p:style>
          <a:lnRef idx="2">
            <a:schemeClr val="accent2"/>
          </a:lnRef>
          <a:fillRef idx="1">
            <a:schemeClr val="lt1"/>
          </a:fillRef>
          <a:effectRef idx="0">
            <a:schemeClr val="accent2"/>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2" name="タイトル 1"/>
          <p:cNvSpPr>
            <a:spLocks noGrp="1"/>
          </p:cNvSpPr>
          <p:nvPr>
            <p:ph type="title"/>
          </p:nvPr>
        </p:nvSpPr>
        <p:spPr/>
        <p:txBody>
          <a:bodyPr>
            <a:normAutofit/>
          </a:bodyPr>
          <a:lstStyle/>
          <a:p>
            <a:r>
              <a:rPr kumimoji="1" lang="en-US" altLang="ja-JP" sz="2400" dirty="0" smtClean="0"/>
              <a:t>Q. </a:t>
            </a:r>
            <a:r>
              <a:rPr kumimoji="1" lang="ja-JP" altLang="en-US" sz="2400" dirty="0" smtClean="0"/>
              <a:t>個別法の規定との整合性について</a:t>
            </a:r>
            <a:endParaRPr kumimoji="1" lang="ja-JP" altLang="en-US" sz="2400" dirty="0"/>
          </a:p>
        </p:txBody>
      </p:sp>
      <p:sp>
        <p:nvSpPr>
          <p:cNvPr id="3" name="コンテンツ プレースホルダー 2"/>
          <p:cNvSpPr>
            <a:spLocks noGrp="1"/>
          </p:cNvSpPr>
          <p:nvPr>
            <p:ph idx="1"/>
          </p:nvPr>
        </p:nvSpPr>
        <p:spPr>
          <a:xfrm>
            <a:off x="352621" y="1268760"/>
            <a:ext cx="9146415" cy="984436"/>
          </a:xfrm>
        </p:spPr>
        <p:txBody>
          <a:bodyPr>
            <a:normAutofit fontScale="92500" lnSpcReduction="20000"/>
          </a:bodyPr>
          <a:lstStyle/>
          <a:p>
            <a:pPr marL="17100" indent="0">
              <a:spcBef>
                <a:spcPts val="600"/>
              </a:spcBef>
              <a:buNone/>
            </a:pPr>
            <a:r>
              <a:rPr lang="ja-JP" altLang="en-US" dirty="0" smtClean="0">
                <a:solidFill>
                  <a:schemeClr val="bg2"/>
                </a:solidFill>
              </a:rPr>
              <a:t>下記のような例の場合、個別法との関係でどう整理すればよいですか。</a:t>
            </a:r>
            <a:endParaRPr lang="en-US" altLang="ja-JP" dirty="0" smtClean="0">
              <a:solidFill>
                <a:schemeClr val="bg2"/>
              </a:solidFill>
            </a:endParaRPr>
          </a:p>
          <a:p>
            <a:pPr marL="360000" indent="-342900">
              <a:spcBef>
                <a:spcPts val="600"/>
              </a:spcBef>
              <a:buFont typeface="Wingdings" panose="05000000000000000000" pitchFamily="2" charset="2"/>
              <a:buChar char="l"/>
            </a:pPr>
            <a:r>
              <a:rPr lang="ja-JP" altLang="en-US" dirty="0" smtClean="0">
                <a:solidFill>
                  <a:schemeClr val="bg2"/>
                </a:solidFill>
              </a:rPr>
              <a:t>国土地理院マッピングを活用したい場合の測量法の規定との関係</a:t>
            </a:r>
            <a:endParaRPr lang="ja-JP" altLang="en-US" dirty="0">
              <a:solidFill>
                <a:schemeClr val="bg2"/>
              </a:solidFill>
            </a:endParaRPr>
          </a:p>
          <a:p>
            <a:pPr marL="360000" indent="-342900">
              <a:spcBef>
                <a:spcPts val="600"/>
              </a:spcBef>
              <a:buFont typeface="Wingdings" panose="05000000000000000000" pitchFamily="2" charset="2"/>
              <a:buChar char="l"/>
            </a:pPr>
            <a:r>
              <a:rPr lang="ja-JP" altLang="en-US" dirty="0" smtClean="0">
                <a:solidFill>
                  <a:schemeClr val="bg2"/>
                </a:solidFill>
              </a:rPr>
              <a:t>駐車場</a:t>
            </a:r>
            <a:r>
              <a:rPr lang="ja-JP" altLang="en-US" dirty="0">
                <a:solidFill>
                  <a:schemeClr val="bg2"/>
                </a:solidFill>
              </a:rPr>
              <a:t>設置届を</a:t>
            </a:r>
            <a:r>
              <a:rPr lang="ja-JP" altLang="en-US" dirty="0" smtClean="0">
                <a:solidFill>
                  <a:schemeClr val="bg2"/>
                </a:solidFill>
              </a:rPr>
              <a:t>活用したい場合の駐車場法との関係（目的外利用に当たるのか）</a:t>
            </a:r>
            <a:endParaRPr lang="ja-JP" altLang="en-US" dirty="0">
              <a:solidFill>
                <a:schemeClr val="bg2"/>
              </a:solidFill>
            </a:endParaRP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36</a:t>
            </a:fld>
            <a:endParaRPr lang="en-US" altLang="ja-JP"/>
          </a:p>
        </p:txBody>
      </p:sp>
      <p:sp>
        <p:nvSpPr>
          <p:cNvPr id="6" name="テキスト ボックス 5"/>
          <p:cNvSpPr txBox="1"/>
          <p:nvPr/>
        </p:nvSpPr>
        <p:spPr>
          <a:xfrm>
            <a:off x="303521" y="2553866"/>
            <a:ext cx="9245878" cy="3046988"/>
          </a:xfrm>
          <a:prstGeom prst="rect">
            <a:avLst/>
          </a:prstGeom>
          <a:noFill/>
        </p:spPr>
        <p:txBody>
          <a:bodyPr wrap="square" rtlCol="0">
            <a:spAutoFit/>
          </a:bodyPr>
          <a:lstStyle/>
          <a:p>
            <a:pPr algn="l"/>
            <a:r>
              <a:rPr kumimoji="1" lang="ja-JP" altLang="en-US" sz="1600" dirty="0" smtClean="0">
                <a:solidFill>
                  <a:schemeClr val="bg2"/>
                </a:solidFill>
                <a:latin typeface="+mn-ea"/>
                <a:ea typeface="+mn-ea"/>
                <a:cs typeface="ヒラギノ角ゴ ProN W6"/>
              </a:rPr>
              <a:t>回答：</a:t>
            </a:r>
            <a:endParaRPr kumimoji="1" lang="en-US" altLang="ja-JP" sz="1600" dirty="0" smtClean="0">
              <a:solidFill>
                <a:schemeClr val="bg2"/>
              </a:solidFill>
              <a:latin typeface="+mn-ea"/>
              <a:ea typeface="+mn-ea"/>
              <a:cs typeface="ヒラギノ角ゴ ProN W6"/>
            </a:endParaRPr>
          </a:p>
          <a:p>
            <a:pPr algn="l"/>
            <a:endParaRPr kumimoji="1" lang="en-US" altLang="ja-JP" sz="1600" dirty="0">
              <a:solidFill>
                <a:schemeClr val="bg2"/>
              </a:solidFill>
              <a:latin typeface="+mn-ea"/>
              <a:ea typeface="+mn-ea"/>
              <a:cs typeface="ヒラギノ角ゴ ProN W6"/>
            </a:endParaRPr>
          </a:p>
          <a:p>
            <a:pPr algn="l"/>
            <a:r>
              <a:rPr kumimoji="1" lang="en-US" altLang="ja-JP" sz="1600" dirty="0" smtClean="0">
                <a:solidFill>
                  <a:schemeClr val="bg2"/>
                </a:solidFill>
                <a:latin typeface="+mn-ea"/>
                <a:ea typeface="+mn-ea"/>
                <a:cs typeface="ヒラギノ角ゴ ProN W6"/>
              </a:rPr>
              <a:t>CC </a:t>
            </a:r>
            <a:r>
              <a:rPr kumimoji="1" lang="en-US" altLang="ja-JP" sz="1600" dirty="0">
                <a:solidFill>
                  <a:schemeClr val="bg2"/>
                </a:solidFill>
                <a:latin typeface="+mn-ea"/>
                <a:ea typeface="+mn-ea"/>
                <a:cs typeface="ヒラギノ角ゴ ProN W6"/>
              </a:rPr>
              <a:t>BY</a:t>
            </a:r>
            <a:r>
              <a:rPr kumimoji="1" lang="ja-JP" altLang="en-US" sz="1600" dirty="0">
                <a:solidFill>
                  <a:schemeClr val="bg2"/>
                </a:solidFill>
                <a:latin typeface="+mn-ea"/>
                <a:ea typeface="+mn-ea"/>
                <a:cs typeface="ヒラギノ角ゴ ProN W6"/>
              </a:rPr>
              <a:t>等のライセンスと、個別法とでは、基本的に個別法が</a:t>
            </a:r>
            <a:r>
              <a:rPr kumimoji="1" lang="ja-JP" altLang="en-US" sz="1600" dirty="0" smtClean="0">
                <a:solidFill>
                  <a:schemeClr val="bg2"/>
                </a:solidFill>
                <a:latin typeface="+mn-ea"/>
                <a:ea typeface="+mn-ea"/>
                <a:cs typeface="ヒラギノ角ゴ ProN W6"/>
              </a:rPr>
              <a:t>優先します。</a:t>
            </a:r>
            <a:endParaRPr kumimoji="1" lang="en-US" altLang="ja-JP" sz="1600" dirty="0" smtClean="0">
              <a:solidFill>
                <a:schemeClr val="bg2"/>
              </a:solidFill>
              <a:latin typeface="+mn-ea"/>
              <a:ea typeface="+mn-ea"/>
              <a:cs typeface="ヒラギノ角ゴ ProN W6"/>
            </a:endParaRPr>
          </a:p>
          <a:p>
            <a:pPr algn="l"/>
            <a:r>
              <a:rPr kumimoji="1" lang="ja-JP" altLang="en-US" sz="1600" dirty="0" smtClean="0">
                <a:solidFill>
                  <a:schemeClr val="bg2"/>
                </a:solidFill>
                <a:latin typeface="+mn-ea"/>
                <a:ea typeface="+mn-ea"/>
                <a:cs typeface="ヒラギノ角ゴ ProN W6"/>
              </a:rPr>
              <a:t>国土</a:t>
            </a:r>
            <a:r>
              <a:rPr kumimoji="1" lang="ja-JP" altLang="en-US" sz="1600" dirty="0">
                <a:solidFill>
                  <a:schemeClr val="bg2"/>
                </a:solidFill>
                <a:latin typeface="+mn-ea"/>
                <a:ea typeface="+mn-ea"/>
                <a:cs typeface="ヒラギノ角ゴ ProN W6"/>
              </a:rPr>
              <a:t>地理院の地図情報を利用する場合、当該地図は測量法の規定に沿った利用をする必要が</a:t>
            </a:r>
            <a:r>
              <a:rPr kumimoji="1" lang="ja-JP" altLang="en-US" sz="1600" dirty="0" smtClean="0">
                <a:solidFill>
                  <a:schemeClr val="bg2"/>
                </a:solidFill>
                <a:latin typeface="+mn-ea"/>
                <a:ea typeface="+mn-ea"/>
                <a:cs typeface="ヒラギノ角ゴ ProN W6"/>
              </a:rPr>
              <a:t>あります。</a:t>
            </a:r>
            <a:endParaRPr kumimoji="1" lang="en-US" altLang="ja-JP" sz="1600" dirty="0" smtClean="0">
              <a:solidFill>
                <a:schemeClr val="bg2"/>
              </a:solidFill>
              <a:latin typeface="+mn-ea"/>
              <a:ea typeface="+mn-ea"/>
              <a:cs typeface="ヒラギノ角ゴ ProN W6"/>
            </a:endParaRPr>
          </a:p>
          <a:p>
            <a:pPr algn="l"/>
            <a:endParaRPr kumimoji="1" lang="ja-JP" altLang="en-US" sz="1600" dirty="0">
              <a:solidFill>
                <a:schemeClr val="bg2"/>
              </a:solidFill>
              <a:latin typeface="+mn-ea"/>
              <a:ea typeface="+mn-ea"/>
              <a:cs typeface="ヒラギノ角ゴ ProN W6"/>
            </a:endParaRPr>
          </a:p>
          <a:p>
            <a:pPr algn="l"/>
            <a:r>
              <a:rPr kumimoji="1" lang="ja-JP" altLang="en-US" sz="1600" dirty="0" smtClean="0">
                <a:solidFill>
                  <a:schemeClr val="bg2"/>
                </a:solidFill>
                <a:latin typeface="+mn-ea"/>
                <a:ea typeface="+mn-ea"/>
                <a:cs typeface="ヒラギノ角ゴ ProN W6"/>
              </a:rPr>
              <a:t>駐車場</a:t>
            </a:r>
            <a:r>
              <a:rPr kumimoji="1" lang="ja-JP" altLang="en-US" sz="1600" dirty="0">
                <a:solidFill>
                  <a:schemeClr val="bg2"/>
                </a:solidFill>
                <a:latin typeface="+mn-ea"/>
                <a:ea typeface="+mn-ea"/>
                <a:cs typeface="ヒラギノ角ゴ ProN W6"/>
              </a:rPr>
              <a:t>設置届については、駐車場法で整備することが</a:t>
            </a:r>
            <a:r>
              <a:rPr kumimoji="1" lang="ja-JP" altLang="en-US" sz="1600" dirty="0" smtClean="0">
                <a:solidFill>
                  <a:schemeClr val="bg2"/>
                </a:solidFill>
                <a:latin typeface="+mn-ea"/>
                <a:ea typeface="+mn-ea"/>
                <a:cs typeface="ヒラギノ角ゴ ProN W6"/>
              </a:rPr>
              <a:t>求められていますが、当該データの提供</a:t>
            </a:r>
            <a:r>
              <a:rPr kumimoji="1" lang="ja-JP" altLang="en-US" sz="1600" dirty="0">
                <a:solidFill>
                  <a:schemeClr val="bg2"/>
                </a:solidFill>
                <a:latin typeface="+mn-ea"/>
                <a:ea typeface="+mn-ea"/>
                <a:cs typeface="ヒラギノ角ゴ ProN W6"/>
              </a:rPr>
              <a:t>や二次利用に関する</a:t>
            </a:r>
            <a:r>
              <a:rPr kumimoji="1" lang="ja-JP" altLang="en-US" sz="1600" dirty="0" smtClean="0">
                <a:solidFill>
                  <a:schemeClr val="bg2"/>
                </a:solidFill>
                <a:latin typeface="+mn-ea"/>
                <a:ea typeface="+mn-ea"/>
                <a:cs typeface="ヒラギノ角ゴ ProN W6"/>
              </a:rPr>
              <a:t>規定はありません。提供が禁止されている情報ではありませんので、オープンデータとして提供することが可能です。</a:t>
            </a:r>
            <a:endParaRPr kumimoji="1" lang="en-US" altLang="ja-JP" sz="1600" dirty="0" smtClean="0">
              <a:solidFill>
                <a:schemeClr val="bg2"/>
              </a:solidFill>
              <a:latin typeface="+mn-ea"/>
              <a:ea typeface="+mn-ea"/>
              <a:cs typeface="ヒラギノ角ゴ ProN W6"/>
            </a:endParaRPr>
          </a:p>
          <a:p>
            <a:pPr algn="l"/>
            <a:r>
              <a:rPr kumimoji="1" lang="ja-JP" altLang="en-US" sz="1600" dirty="0" smtClean="0">
                <a:solidFill>
                  <a:schemeClr val="bg2"/>
                </a:solidFill>
                <a:latin typeface="+mn-ea"/>
                <a:ea typeface="+mn-ea"/>
                <a:cs typeface="ヒラギノ角ゴ ProN W6"/>
              </a:rPr>
              <a:t>目的外利用として整理した場合、オープンデータとして活用できるはずの有用なデータの多くが公開できなくなります。法律で提供が禁止されていない場合で、情報公開制度で公開が禁じられている情報でなければ、積極的に提供可能であると整理しています。</a:t>
            </a:r>
            <a:endParaRPr kumimoji="1" lang="ja-JP" altLang="en-US" sz="1600" dirty="0">
              <a:solidFill>
                <a:schemeClr val="bg2"/>
              </a:solidFill>
              <a:latin typeface="+mn-ea"/>
              <a:ea typeface="+mn-ea"/>
              <a:cs typeface="ヒラギノ角ゴ ProN W6"/>
            </a:endParaRPr>
          </a:p>
        </p:txBody>
      </p:sp>
      <p:sp>
        <p:nvSpPr>
          <p:cNvPr id="7" name="四角形吹き出し 6"/>
          <p:cNvSpPr/>
          <p:nvPr/>
        </p:nvSpPr>
        <p:spPr bwMode="auto">
          <a:xfrm>
            <a:off x="7329264" y="304800"/>
            <a:ext cx="2220135" cy="581715"/>
          </a:xfrm>
          <a:prstGeom prst="wedgeRectCallout">
            <a:avLst>
              <a:gd name="adj1" fmla="val -10046"/>
              <a:gd name="adj2" fmla="val 221804"/>
            </a:avLst>
          </a:prstGeom>
          <a:ln>
            <a:headEnd type="none" w="sm" len="sm"/>
            <a:tailEnd type="none" w="sm" len="sm"/>
          </a:ln>
        </p:spPr>
        <p:style>
          <a:lnRef idx="2">
            <a:schemeClr val="accent5"/>
          </a:lnRef>
          <a:fillRef idx="1">
            <a:schemeClr val="lt1"/>
          </a:fillRef>
          <a:effectRef idx="0">
            <a:schemeClr val="accent5"/>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sz="1200" b="1" i="0" u="none" strike="noStrike" cap="none" normalizeH="0" baseline="0" dirty="0" smtClean="0">
                <a:ln>
                  <a:noFill/>
                </a:ln>
                <a:solidFill>
                  <a:srgbClr val="0000FF"/>
                </a:solidFill>
                <a:effectLst/>
                <a:latin typeface="ＤＦＧ華康ゴシック体W5" pitchFamily="50" charset="-128"/>
                <a:ea typeface="ＤＦＧ華康ゴシック体W5" pitchFamily="50" charset="-128"/>
              </a:rPr>
              <a:t>先生方のご意見をいただきたく</a:t>
            </a:r>
            <a:endParaRPr kumimoji="0" lang="en-US" altLang="ja-JP" sz="1200" b="1" i="0" u="none" strike="noStrike" cap="none" normalizeH="0" baseline="0" dirty="0" smtClean="0">
              <a:ln>
                <a:noFill/>
              </a:ln>
              <a:solidFill>
                <a:srgbClr val="0000FF"/>
              </a:solidFill>
              <a:effectLst/>
              <a:latin typeface="ＤＦＧ華康ゴシック体W5" pitchFamily="50" charset="-128"/>
              <a:ea typeface="ＤＦＧ華康ゴシック体W5" pitchFamily="50" charset="-128"/>
            </a:endParaRPr>
          </a:p>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sz="1200" b="1" i="0" u="none" strike="noStrike" cap="none" normalizeH="0" baseline="0" dirty="0" smtClean="0">
                <a:ln>
                  <a:noFill/>
                </a:ln>
                <a:solidFill>
                  <a:srgbClr val="0000FF"/>
                </a:solidFill>
                <a:effectLst/>
                <a:latin typeface="ＤＦＧ華康ゴシック体W5" pitchFamily="50" charset="-128"/>
                <a:ea typeface="ＤＦＧ華康ゴシック体W5" pitchFamily="50" charset="-128"/>
              </a:rPr>
              <a:t>存じます</a:t>
            </a:r>
          </a:p>
        </p:txBody>
      </p:sp>
    </p:spTree>
    <p:extLst>
      <p:ext uri="{BB962C8B-B14F-4D97-AF65-F5344CB8AC3E}">
        <p14:creationId xmlns:p14="http://schemas.microsoft.com/office/powerpoint/2010/main" val="8815405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2400" dirty="0" smtClean="0"/>
              <a:t>参考：</a:t>
            </a:r>
            <a:r>
              <a:rPr kumimoji="1" lang="en-US" altLang="ja-JP" sz="2400" dirty="0" smtClean="0"/>
              <a:t>JIPDEC</a:t>
            </a:r>
            <a:r>
              <a:rPr kumimoji="1" lang="ja-JP" altLang="en-US" sz="2400" dirty="0" smtClean="0"/>
              <a:t>による検討</a:t>
            </a:r>
            <a:endParaRPr kumimoji="1" lang="ja-JP" altLang="en-US" sz="2400"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37</a:t>
            </a:fld>
            <a:endParaRPr lang="en-US" altLang="ja-JP"/>
          </a:p>
        </p:txBody>
      </p:sp>
      <p:pic>
        <p:nvPicPr>
          <p:cNvPr id="8" name="図 7"/>
          <p:cNvPicPr>
            <a:picLocks noChangeAspect="1"/>
          </p:cNvPicPr>
          <p:nvPr/>
        </p:nvPicPr>
        <p:blipFill>
          <a:blip r:embed="rId2"/>
          <a:stretch>
            <a:fillRect/>
          </a:stretch>
        </p:blipFill>
        <p:spPr>
          <a:xfrm>
            <a:off x="1496616" y="1901087"/>
            <a:ext cx="6120680" cy="4363876"/>
          </a:xfrm>
          <a:prstGeom prst="rect">
            <a:avLst/>
          </a:prstGeom>
        </p:spPr>
      </p:pic>
      <p:sp>
        <p:nvSpPr>
          <p:cNvPr id="9" name="正方形/長方形 8"/>
          <p:cNvSpPr/>
          <p:nvPr/>
        </p:nvSpPr>
        <p:spPr>
          <a:xfrm>
            <a:off x="3800872" y="6235552"/>
            <a:ext cx="5399909" cy="307777"/>
          </a:xfrm>
          <a:prstGeom prst="rect">
            <a:avLst/>
          </a:prstGeom>
        </p:spPr>
        <p:txBody>
          <a:bodyPr wrap="square">
            <a:spAutoFit/>
          </a:bodyPr>
          <a:lstStyle/>
          <a:p>
            <a:r>
              <a:rPr lang="ja-JP" altLang="en-US" sz="1400" dirty="0" smtClean="0">
                <a:solidFill>
                  <a:schemeClr val="bg2"/>
                </a:solidFill>
              </a:rPr>
              <a:t>出典：</a:t>
            </a:r>
            <a:r>
              <a:rPr lang="en-US" altLang="ja-JP" sz="1400" dirty="0">
                <a:solidFill>
                  <a:schemeClr val="bg2"/>
                </a:solidFill>
              </a:rPr>
              <a:t>IT</a:t>
            </a:r>
            <a:r>
              <a:rPr lang="ja-JP" altLang="en-US" sz="1400" dirty="0">
                <a:solidFill>
                  <a:schemeClr val="bg2"/>
                </a:solidFill>
              </a:rPr>
              <a:t>融合フォーラム 公共データ</a:t>
            </a:r>
            <a:r>
              <a:rPr lang="en-US" altLang="ja-JP" sz="1400" dirty="0" smtClean="0">
                <a:solidFill>
                  <a:schemeClr val="bg2"/>
                </a:solidFill>
              </a:rPr>
              <a:t>WG</a:t>
            </a:r>
            <a:r>
              <a:rPr lang="ja-JP" altLang="en-US" sz="1400" dirty="0" smtClean="0">
                <a:solidFill>
                  <a:schemeClr val="bg2"/>
                </a:solidFill>
              </a:rPr>
              <a:t>平成</a:t>
            </a:r>
            <a:r>
              <a:rPr lang="ja-JP" altLang="en-US" sz="1400" dirty="0">
                <a:solidFill>
                  <a:schemeClr val="bg2"/>
                </a:solidFill>
              </a:rPr>
              <a:t>２５年度 第１回 配布資料</a:t>
            </a:r>
          </a:p>
        </p:txBody>
      </p:sp>
      <p:sp>
        <p:nvSpPr>
          <p:cNvPr id="6" name="コンテンツ プレースホルダー 2"/>
          <p:cNvSpPr>
            <a:spLocks noGrp="1"/>
          </p:cNvSpPr>
          <p:nvPr>
            <p:ph idx="1"/>
          </p:nvPr>
        </p:nvSpPr>
        <p:spPr>
          <a:xfrm>
            <a:off x="351414" y="1143001"/>
            <a:ext cx="9146415" cy="701824"/>
          </a:xfrm>
        </p:spPr>
        <p:txBody>
          <a:bodyPr>
            <a:normAutofit/>
          </a:bodyPr>
          <a:lstStyle/>
          <a:p>
            <a:pPr marL="360000" indent="-342900">
              <a:spcBef>
                <a:spcPts val="600"/>
              </a:spcBef>
              <a:buFont typeface="Wingdings" panose="05000000000000000000" pitchFamily="2" charset="2"/>
              <a:buChar char="l"/>
            </a:pPr>
            <a:r>
              <a:rPr lang="ja-JP" altLang="en-US" sz="2000" dirty="0" smtClean="0">
                <a:solidFill>
                  <a:schemeClr val="bg2"/>
                </a:solidFill>
              </a:rPr>
              <a:t>駐車場設置届け等の情報のオープンデータ公開について、目的外利用に当たる可能性があると整理している検討もある。</a:t>
            </a:r>
            <a:endParaRPr lang="en-US" altLang="ja-JP" sz="2000" dirty="0">
              <a:solidFill>
                <a:schemeClr val="bg2"/>
              </a:solidFill>
            </a:endParaRPr>
          </a:p>
        </p:txBody>
      </p:sp>
    </p:spTree>
    <p:extLst>
      <p:ext uri="{BB962C8B-B14F-4D97-AF65-F5344CB8AC3E}">
        <p14:creationId xmlns:p14="http://schemas.microsoft.com/office/powerpoint/2010/main" val="366172775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bwMode="auto">
          <a:xfrm>
            <a:off x="303521" y="1173076"/>
            <a:ext cx="9245878" cy="959780"/>
          </a:xfrm>
          <a:prstGeom prst="rect">
            <a:avLst/>
          </a:prstGeom>
          <a:ln>
            <a:headEnd type="none" w="sm" len="sm"/>
            <a:tailEnd type="none" w="sm" len="sm"/>
          </a:ln>
        </p:spPr>
        <p:style>
          <a:lnRef idx="2">
            <a:schemeClr val="accent2"/>
          </a:lnRef>
          <a:fillRef idx="1">
            <a:schemeClr val="lt1"/>
          </a:fillRef>
          <a:effectRef idx="0">
            <a:schemeClr val="accent2"/>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2" name="タイトル 1"/>
          <p:cNvSpPr>
            <a:spLocks noGrp="1"/>
          </p:cNvSpPr>
          <p:nvPr>
            <p:ph type="title"/>
          </p:nvPr>
        </p:nvSpPr>
        <p:spPr/>
        <p:txBody>
          <a:bodyPr>
            <a:normAutofit/>
          </a:bodyPr>
          <a:lstStyle/>
          <a:p>
            <a:r>
              <a:rPr kumimoji="1" lang="en-US" altLang="ja-JP" sz="2400" dirty="0" smtClean="0"/>
              <a:t>Q. </a:t>
            </a:r>
            <a:r>
              <a:rPr kumimoji="1" lang="ja-JP" altLang="en-US" sz="2400" dirty="0" smtClean="0"/>
              <a:t>カタログサイトの利用規約について</a:t>
            </a:r>
            <a:endParaRPr kumimoji="1" lang="ja-JP" altLang="en-US" sz="2400" dirty="0"/>
          </a:p>
        </p:txBody>
      </p:sp>
      <p:sp>
        <p:nvSpPr>
          <p:cNvPr id="3" name="コンテンツ プレースホルダー 2"/>
          <p:cNvSpPr>
            <a:spLocks noGrp="1"/>
          </p:cNvSpPr>
          <p:nvPr>
            <p:ph idx="1"/>
          </p:nvPr>
        </p:nvSpPr>
        <p:spPr>
          <a:xfrm>
            <a:off x="352621" y="1268760"/>
            <a:ext cx="9146415" cy="984436"/>
          </a:xfrm>
        </p:spPr>
        <p:txBody>
          <a:bodyPr>
            <a:normAutofit/>
          </a:bodyPr>
          <a:lstStyle/>
          <a:p>
            <a:pPr marL="17100" indent="0">
              <a:spcBef>
                <a:spcPts val="600"/>
              </a:spcBef>
              <a:buNone/>
            </a:pPr>
            <a:r>
              <a:rPr lang="ja-JP" altLang="en-US" dirty="0" smtClean="0">
                <a:solidFill>
                  <a:schemeClr val="bg2"/>
                </a:solidFill>
              </a:rPr>
              <a:t>地方公共団体でカタログサイトを整備する際に、利用規約としては政府標準利用規約と、</a:t>
            </a:r>
            <a:r>
              <a:rPr lang="en-US" altLang="ja-JP" dirty="0" smtClean="0">
                <a:solidFill>
                  <a:schemeClr val="bg2"/>
                </a:solidFill>
              </a:rPr>
              <a:t>CC BY</a:t>
            </a:r>
            <a:r>
              <a:rPr lang="ja-JP" altLang="en-US" dirty="0" smtClean="0">
                <a:solidFill>
                  <a:schemeClr val="bg2"/>
                </a:solidFill>
              </a:rPr>
              <a:t>のどちらを利用するべきですか</a:t>
            </a:r>
            <a:endParaRPr lang="ja-JP" altLang="en-US" dirty="0">
              <a:solidFill>
                <a:schemeClr val="bg2"/>
              </a:solidFill>
            </a:endParaRP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38</a:t>
            </a:fld>
            <a:endParaRPr lang="en-US" altLang="ja-JP"/>
          </a:p>
        </p:txBody>
      </p:sp>
      <p:sp>
        <p:nvSpPr>
          <p:cNvPr id="6" name="テキスト ボックス 5"/>
          <p:cNvSpPr txBox="1"/>
          <p:nvPr/>
        </p:nvSpPr>
        <p:spPr>
          <a:xfrm>
            <a:off x="303521" y="2350035"/>
            <a:ext cx="9245878" cy="4031873"/>
          </a:xfrm>
          <a:prstGeom prst="rect">
            <a:avLst/>
          </a:prstGeom>
          <a:noFill/>
        </p:spPr>
        <p:txBody>
          <a:bodyPr wrap="square" rtlCol="0">
            <a:spAutoFit/>
          </a:bodyPr>
          <a:lstStyle/>
          <a:p>
            <a:pPr algn="l"/>
            <a:r>
              <a:rPr kumimoji="1" lang="ja-JP" altLang="en-US" sz="1600" dirty="0" smtClean="0">
                <a:solidFill>
                  <a:schemeClr val="bg2"/>
                </a:solidFill>
                <a:latin typeface="+mn-ea"/>
                <a:ea typeface="+mn-ea"/>
                <a:cs typeface="ヒラギノ角ゴ ProN W6"/>
              </a:rPr>
              <a:t>回答：</a:t>
            </a:r>
            <a:endParaRPr kumimoji="1" lang="en-US" altLang="ja-JP" sz="1600" dirty="0" smtClean="0">
              <a:solidFill>
                <a:schemeClr val="bg2"/>
              </a:solidFill>
              <a:latin typeface="+mn-ea"/>
              <a:ea typeface="+mn-ea"/>
              <a:cs typeface="ヒラギノ角ゴ ProN W6"/>
            </a:endParaRPr>
          </a:p>
          <a:p>
            <a:pPr algn="l"/>
            <a:endParaRPr kumimoji="1" lang="en-US" altLang="ja-JP" sz="1600" dirty="0">
              <a:solidFill>
                <a:schemeClr val="bg2"/>
              </a:solidFill>
              <a:latin typeface="+mn-ea"/>
              <a:ea typeface="+mn-ea"/>
              <a:cs typeface="ヒラギノ角ゴ ProN W6"/>
            </a:endParaRPr>
          </a:p>
          <a:p>
            <a:pPr algn="l"/>
            <a:r>
              <a:rPr kumimoji="1" lang="ja-JP" altLang="en-US" sz="1600" dirty="0">
                <a:solidFill>
                  <a:schemeClr val="bg2"/>
                </a:solidFill>
                <a:latin typeface="+mn-ea"/>
                <a:ea typeface="+mn-ea"/>
                <a:cs typeface="ヒラギノ角ゴ ProN W6"/>
              </a:rPr>
              <a:t>政府標準利用規約は政府のウェブサイトに適用するために作成されたもの</a:t>
            </a:r>
            <a:r>
              <a:rPr kumimoji="1" lang="ja-JP" altLang="en-US" sz="1600" dirty="0" smtClean="0">
                <a:solidFill>
                  <a:schemeClr val="bg2"/>
                </a:solidFill>
                <a:latin typeface="+mn-ea"/>
                <a:ea typeface="+mn-ea"/>
                <a:cs typeface="ヒラギノ角ゴ ProN W6"/>
              </a:rPr>
              <a:t>です。</a:t>
            </a:r>
            <a:r>
              <a:rPr kumimoji="1" lang="ja-JP" altLang="en-US" sz="1600" dirty="0">
                <a:solidFill>
                  <a:schemeClr val="bg2"/>
                </a:solidFill>
                <a:latin typeface="+mn-ea"/>
                <a:ea typeface="+mn-ea"/>
                <a:cs typeface="ヒラギノ角ゴ ProN W6"/>
              </a:rPr>
              <a:t>これは一部のデータについて、国益に反する利用がされる可能性があるなどの懸念が払拭できなかったためであり、</a:t>
            </a:r>
            <a:r>
              <a:rPr kumimoji="1" lang="ja-JP" altLang="en-US" sz="1600" dirty="0" smtClean="0">
                <a:solidFill>
                  <a:schemeClr val="bg2"/>
                </a:solidFill>
                <a:latin typeface="+mn-ea"/>
                <a:ea typeface="+mn-ea"/>
                <a:cs typeface="ヒラギノ角ゴ ProN W6"/>
              </a:rPr>
              <a:t>自治体がオープンデータとして公開する情報の中に、特に懸念があるデータが無い限り、採用</a:t>
            </a:r>
            <a:r>
              <a:rPr kumimoji="1" lang="ja-JP" altLang="en-US" sz="1600" dirty="0">
                <a:solidFill>
                  <a:schemeClr val="bg2"/>
                </a:solidFill>
                <a:latin typeface="+mn-ea"/>
                <a:ea typeface="+mn-ea"/>
                <a:cs typeface="ヒラギノ角ゴ ProN W6"/>
              </a:rPr>
              <a:t>する必要</a:t>
            </a:r>
            <a:r>
              <a:rPr kumimoji="1" lang="ja-JP" altLang="en-US" sz="1600" dirty="0" smtClean="0">
                <a:solidFill>
                  <a:schemeClr val="bg2"/>
                </a:solidFill>
                <a:latin typeface="+mn-ea"/>
                <a:ea typeface="+mn-ea"/>
                <a:cs typeface="ヒラギノ角ゴ ProN W6"/>
              </a:rPr>
              <a:t>はありません。</a:t>
            </a:r>
            <a:endParaRPr kumimoji="1" lang="en-US" altLang="ja-JP" sz="1600" dirty="0" smtClean="0">
              <a:solidFill>
                <a:schemeClr val="bg2"/>
              </a:solidFill>
              <a:latin typeface="+mn-ea"/>
              <a:ea typeface="+mn-ea"/>
              <a:cs typeface="ヒラギノ角ゴ ProN W6"/>
            </a:endParaRPr>
          </a:p>
          <a:p>
            <a:pPr algn="l"/>
            <a:r>
              <a:rPr kumimoji="1" lang="ja-JP" altLang="en-US" sz="1600" dirty="0" smtClean="0">
                <a:solidFill>
                  <a:schemeClr val="bg2"/>
                </a:solidFill>
                <a:latin typeface="+mn-ea"/>
                <a:ea typeface="+mn-ea"/>
                <a:cs typeface="ヒラギノ角ゴ ProN W6"/>
              </a:rPr>
              <a:t>（データカタログサイトには問題が起きそうなデータを置かなければよい。）</a:t>
            </a:r>
            <a:endParaRPr kumimoji="1" lang="en-US" altLang="ja-JP" sz="1600" dirty="0" smtClean="0">
              <a:solidFill>
                <a:schemeClr val="bg2"/>
              </a:solidFill>
              <a:latin typeface="+mn-ea"/>
              <a:ea typeface="+mn-ea"/>
              <a:cs typeface="ヒラギノ角ゴ ProN W6"/>
            </a:endParaRPr>
          </a:p>
          <a:p>
            <a:pPr algn="l"/>
            <a:r>
              <a:rPr kumimoji="1" lang="ja-JP" altLang="en-US" sz="1600" dirty="0" smtClean="0">
                <a:solidFill>
                  <a:schemeClr val="bg2"/>
                </a:solidFill>
                <a:latin typeface="+mn-ea"/>
                <a:ea typeface="+mn-ea"/>
                <a:cs typeface="ヒラギノ角ゴ ProN W6"/>
              </a:rPr>
              <a:t>また、政府標準利用規約は、平成</a:t>
            </a:r>
            <a:r>
              <a:rPr kumimoji="1" lang="en-US" altLang="ja-JP" sz="1600" dirty="0" smtClean="0">
                <a:solidFill>
                  <a:schemeClr val="bg2"/>
                </a:solidFill>
                <a:latin typeface="+mn-ea"/>
                <a:ea typeface="+mn-ea"/>
                <a:cs typeface="ヒラギノ角ゴ ProN W6"/>
              </a:rPr>
              <a:t>27</a:t>
            </a:r>
            <a:r>
              <a:rPr kumimoji="1" lang="ja-JP" altLang="en-US" sz="1600" dirty="0" smtClean="0">
                <a:solidFill>
                  <a:schemeClr val="bg2"/>
                </a:solidFill>
                <a:latin typeface="+mn-ea"/>
                <a:ea typeface="+mn-ea"/>
                <a:cs typeface="ヒラギノ角ゴ ProN W6"/>
              </a:rPr>
              <a:t>年度中に改訂することも想定されていますので、今政府標準利用規約を採用したとしても、</a:t>
            </a:r>
            <a:r>
              <a:rPr kumimoji="1" lang="en-US" altLang="ja-JP" sz="1600" dirty="0" smtClean="0">
                <a:solidFill>
                  <a:schemeClr val="bg2"/>
                </a:solidFill>
                <a:latin typeface="+mn-ea"/>
                <a:ea typeface="+mn-ea"/>
                <a:cs typeface="ヒラギノ角ゴ ProN W6"/>
              </a:rPr>
              <a:t>1</a:t>
            </a:r>
            <a:r>
              <a:rPr kumimoji="1" lang="ja-JP" altLang="en-US" sz="1600" dirty="0" smtClean="0">
                <a:solidFill>
                  <a:schemeClr val="bg2"/>
                </a:solidFill>
                <a:latin typeface="+mn-ea"/>
                <a:ea typeface="+mn-ea"/>
                <a:cs typeface="ヒラギノ角ゴ ProN W6"/>
              </a:rPr>
              <a:t>年後には利用規約の改定を検討することになります。</a:t>
            </a:r>
            <a:endParaRPr kumimoji="1" lang="en-US" altLang="ja-JP" sz="1600" dirty="0" smtClean="0">
              <a:solidFill>
                <a:schemeClr val="bg2"/>
              </a:solidFill>
              <a:latin typeface="+mn-ea"/>
              <a:ea typeface="+mn-ea"/>
              <a:cs typeface="ヒラギノ角ゴ ProN W6"/>
            </a:endParaRPr>
          </a:p>
          <a:p>
            <a:pPr algn="l"/>
            <a:endParaRPr kumimoji="1" lang="ja-JP" altLang="en-US" sz="1600" dirty="0">
              <a:solidFill>
                <a:schemeClr val="bg2"/>
              </a:solidFill>
              <a:latin typeface="+mn-ea"/>
              <a:ea typeface="+mn-ea"/>
              <a:cs typeface="ヒラギノ角ゴ ProN W6"/>
            </a:endParaRPr>
          </a:p>
          <a:p>
            <a:pPr algn="l"/>
            <a:r>
              <a:rPr kumimoji="1" lang="ja-JP" altLang="en-US" sz="1600" dirty="0">
                <a:solidFill>
                  <a:schemeClr val="bg2"/>
                </a:solidFill>
                <a:latin typeface="+mn-ea"/>
                <a:ea typeface="+mn-ea"/>
                <a:cs typeface="ヒラギノ角ゴ ProN W6"/>
              </a:rPr>
              <a:t>自治体においては、よりオープンデータとして利用が行いやすい</a:t>
            </a:r>
            <a:r>
              <a:rPr kumimoji="1" lang="en-US" altLang="ja-JP" sz="1600" dirty="0">
                <a:solidFill>
                  <a:schemeClr val="bg2"/>
                </a:solidFill>
                <a:latin typeface="+mn-ea"/>
                <a:ea typeface="+mn-ea"/>
                <a:cs typeface="ヒラギノ角ゴ ProN W6"/>
              </a:rPr>
              <a:t>CC BY</a:t>
            </a:r>
            <a:r>
              <a:rPr kumimoji="1" lang="ja-JP" altLang="en-US" sz="1600" dirty="0" err="1">
                <a:solidFill>
                  <a:schemeClr val="bg2"/>
                </a:solidFill>
                <a:latin typeface="+mn-ea"/>
                <a:ea typeface="+mn-ea"/>
                <a:cs typeface="ヒラギノ角ゴ ProN W6"/>
              </a:rPr>
              <a:t>、</a:t>
            </a:r>
            <a:r>
              <a:rPr kumimoji="1" lang="ja-JP" altLang="en-US" sz="1600" dirty="0">
                <a:solidFill>
                  <a:schemeClr val="bg2"/>
                </a:solidFill>
                <a:latin typeface="+mn-ea"/>
                <a:ea typeface="+mn-ea"/>
                <a:cs typeface="ヒラギノ角ゴ ProN W6"/>
              </a:rPr>
              <a:t>もしくは</a:t>
            </a:r>
            <a:r>
              <a:rPr kumimoji="1" lang="en-US" altLang="ja-JP" sz="1600" dirty="0">
                <a:solidFill>
                  <a:schemeClr val="bg2"/>
                </a:solidFill>
                <a:latin typeface="+mn-ea"/>
                <a:ea typeface="+mn-ea"/>
                <a:cs typeface="ヒラギノ角ゴ ProN W6"/>
              </a:rPr>
              <a:t>CC0</a:t>
            </a:r>
            <a:r>
              <a:rPr kumimoji="1" lang="ja-JP" altLang="en-US" sz="1600" dirty="0">
                <a:solidFill>
                  <a:schemeClr val="bg2"/>
                </a:solidFill>
                <a:latin typeface="+mn-ea"/>
                <a:ea typeface="+mn-ea"/>
                <a:cs typeface="ヒラギノ角ゴ ProN W6"/>
              </a:rPr>
              <a:t>の採用を行うことが</a:t>
            </a:r>
            <a:r>
              <a:rPr kumimoji="1" lang="ja-JP" altLang="en-US" sz="1600" dirty="0" smtClean="0">
                <a:solidFill>
                  <a:schemeClr val="bg2"/>
                </a:solidFill>
                <a:latin typeface="+mn-ea"/>
                <a:ea typeface="+mn-ea"/>
                <a:cs typeface="ヒラギノ角ゴ ProN W6"/>
              </a:rPr>
              <a:t>望ましいです。ライセンスの詳細については、オープンデータガイド第</a:t>
            </a:r>
            <a:r>
              <a:rPr kumimoji="1" lang="en-US" altLang="ja-JP" sz="1600" dirty="0" smtClean="0">
                <a:solidFill>
                  <a:schemeClr val="bg2"/>
                </a:solidFill>
                <a:latin typeface="+mn-ea"/>
                <a:ea typeface="+mn-ea"/>
                <a:cs typeface="ヒラギノ角ゴ ProN W6"/>
              </a:rPr>
              <a:t>1</a:t>
            </a:r>
            <a:r>
              <a:rPr kumimoji="1" lang="ja-JP" altLang="en-US" sz="1600" dirty="0" smtClean="0">
                <a:solidFill>
                  <a:schemeClr val="bg2"/>
                </a:solidFill>
                <a:latin typeface="+mn-ea"/>
                <a:ea typeface="+mn-ea"/>
                <a:cs typeface="ヒラギノ角ゴ ProN W6"/>
              </a:rPr>
              <a:t>版の第</a:t>
            </a:r>
            <a:r>
              <a:rPr kumimoji="1" lang="en-US" altLang="ja-JP" sz="1600" dirty="0" smtClean="0">
                <a:solidFill>
                  <a:schemeClr val="bg2"/>
                </a:solidFill>
                <a:latin typeface="+mn-ea"/>
                <a:ea typeface="+mn-ea"/>
                <a:cs typeface="ヒラギノ角ゴ ProN W6"/>
              </a:rPr>
              <a:t>5</a:t>
            </a:r>
            <a:r>
              <a:rPr kumimoji="1" lang="ja-JP" altLang="en-US" sz="1600" dirty="0" smtClean="0">
                <a:solidFill>
                  <a:schemeClr val="bg2"/>
                </a:solidFill>
                <a:latin typeface="+mn-ea"/>
                <a:ea typeface="+mn-ea"/>
                <a:cs typeface="ヒラギノ角ゴ ProN W6"/>
              </a:rPr>
              <a:t>章をご覧ください。</a:t>
            </a:r>
            <a:endParaRPr kumimoji="1" lang="en-US" altLang="ja-JP" sz="1600" dirty="0" smtClean="0">
              <a:solidFill>
                <a:schemeClr val="bg2"/>
              </a:solidFill>
              <a:latin typeface="+mn-ea"/>
              <a:ea typeface="+mn-ea"/>
              <a:cs typeface="ヒラギノ角ゴ ProN W6"/>
            </a:endParaRPr>
          </a:p>
          <a:p>
            <a:pPr algn="l"/>
            <a:endParaRPr kumimoji="1" lang="en-US" altLang="ja-JP" sz="1600" dirty="0" smtClean="0">
              <a:solidFill>
                <a:schemeClr val="bg2"/>
              </a:solidFill>
              <a:latin typeface="+mn-ea"/>
              <a:ea typeface="+mn-ea"/>
              <a:cs typeface="ヒラギノ角ゴ ProN W6"/>
            </a:endParaRPr>
          </a:p>
          <a:p>
            <a:pPr algn="l"/>
            <a:r>
              <a:rPr kumimoji="1" lang="en-US" altLang="ja-JP" sz="1600" dirty="0" smtClean="0">
                <a:solidFill>
                  <a:schemeClr val="bg2"/>
                </a:solidFill>
                <a:latin typeface="+mn-ea"/>
                <a:ea typeface="+mn-ea"/>
                <a:cs typeface="ヒラギノ角ゴ ProN W6"/>
              </a:rPr>
              <a:t>※</a:t>
            </a:r>
            <a:r>
              <a:rPr kumimoji="1" lang="ja-JP" altLang="en-US" sz="1600" dirty="0" smtClean="0">
                <a:solidFill>
                  <a:schemeClr val="bg2"/>
                </a:solidFill>
                <a:latin typeface="+mn-ea"/>
                <a:ea typeface="+mn-ea"/>
                <a:cs typeface="ヒラギノ角ゴ ProN W6"/>
              </a:rPr>
              <a:t>オープンデータガイド第</a:t>
            </a:r>
            <a:r>
              <a:rPr kumimoji="1" lang="en-US" altLang="ja-JP" sz="1600" dirty="0">
                <a:solidFill>
                  <a:schemeClr val="bg2"/>
                </a:solidFill>
                <a:latin typeface="+mn-ea"/>
                <a:ea typeface="+mn-ea"/>
                <a:cs typeface="ヒラギノ角ゴ ProN W6"/>
              </a:rPr>
              <a:t>1</a:t>
            </a:r>
            <a:r>
              <a:rPr kumimoji="1" lang="ja-JP" altLang="en-US" sz="1600" dirty="0" smtClean="0">
                <a:solidFill>
                  <a:schemeClr val="bg2"/>
                </a:solidFill>
                <a:latin typeface="+mn-ea"/>
                <a:ea typeface="+mn-ea"/>
                <a:cs typeface="ヒラギノ角ゴ ProN W6"/>
              </a:rPr>
              <a:t>版：</a:t>
            </a:r>
            <a:endParaRPr kumimoji="1" lang="en-US" altLang="ja-JP" sz="1600" dirty="0" smtClean="0">
              <a:solidFill>
                <a:schemeClr val="bg2"/>
              </a:solidFill>
              <a:latin typeface="+mn-ea"/>
              <a:ea typeface="+mn-ea"/>
              <a:cs typeface="ヒラギノ角ゴ ProN W6"/>
            </a:endParaRPr>
          </a:p>
          <a:p>
            <a:pPr algn="l"/>
            <a:r>
              <a:rPr kumimoji="1" lang="ja-JP" altLang="en-US" sz="1600" dirty="0" smtClean="0">
                <a:solidFill>
                  <a:schemeClr val="bg2"/>
                </a:solidFill>
                <a:latin typeface="+mn-ea"/>
                <a:ea typeface="+mn-ea"/>
                <a:cs typeface="ヒラギノ角ゴ ProN W6"/>
              </a:rPr>
              <a:t>　</a:t>
            </a:r>
            <a:r>
              <a:rPr kumimoji="1" lang="en-US" altLang="ja-JP" sz="1600" dirty="0" smtClean="0">
                <a:solidFill>
                  <a:schemeClr val="bg2"/>
                </a:solidFill>
                <a:latin typeface="+mn-ea"/>
                <a:ea typeface="+mn-ea"/>
                <a:cs typeface="ヒラギノ角ゴ ProN W6"/>
              </a:rPr>
              <a:t>http</a:t>
            </a:r>
            <a:r>
              <a:rPr kumimoji="1" lang="en-US" altLang="ja-JP" sz="1600" dirty="0">
                <a:solidFill>
                  <a:schemeClr val="bg2"/>
                </a:solidFill>
                <a:latin typeface="+mn-ea"/>
                <a:ea typeface="+mn-ea"/>
                <a:cs typeface="ヒラギノ角ゴ ProN W6"/>
              </a:rPr>
              <a:t>://www.opendata.gr.jp/news/1407/140731_000866.php</a:t>
            </a:r>
            <a:r>
              <a:rPr kumimoji="1" lang="ja-JP" altLang="en-US" sz="1600" dirty="0" smtClean="0">
                <a:solidFill>
                  <a:schemeClr val="bg2"/>
                </a:solidFill>
                <a:latin typeface="+mn-ea"/>
                <a:ea typeface="+mn-ea"/>
                <a:cs typeface="ヒラギノ角ゴ ProN W6"/>
              </a:rPr>
              <a:t>　</a:t>
            </a:r>
            <a:endParaRPr kumimoji="1" lang="ja-JP" altLang="en-US" sz="1600" dirty="0">
              <a:solidFill>
                <a:schemeClr val="bg2"/>
              </a:solidFill>
              <a:latin typeface="+mn-ea"/>
              <a:ea typeface="+mn-ea"/>
              <a:cs typeface="ヒラギノ角ゴ ProN W6"/>
            </a:endParaRPr>
          </a:p>
        </p:txBody>
      </p:sp>
    </p:spTree>
    <p:extLst>
      <p:ext uri="{BB962C8B-B14F-4D97-AF65-F5344CB8AC3E}">
        <p14:creationId xmlns:p14="http://schemas.microsoft.com/office/powerpoint/2010/main" val="98989634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bwMode="auto">
          <a:xfrm>
            <a:off x="303521" y="1173076"/>
            <a:ext cx="9245878" cy="959780"/>
          </a:xfrm>
          <a:prstGeom prst="rect">
            <a:avLst/>
          </a:prstGeom>
          <a:ln>
            <a:headEnd type="none" w="sm" len="sm"/>
            <a:tailEnd type="none" w="sm" len="sm"/>
          </a:ln>
        </p:spPr>
        <p:style>
          <a:lnRef idx="2">
            <a:schemeClr val="accent2"/>
          </a:lnRef>
          <a:fillRef idx="1">
            <a:schemeClr val="lt1"/>
          </a:fillRef>
          <a:effectRef idx="0">
            <a:schemeClr val="accent2"/>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2" name="タイトル 1"/>
          <p:cNvSpPr>
            <a:spLocks noGrp="1"/>
          </p:cNvSpPr>
          <p:nvPr>
            <p:ph type="title"/>
          </p:nvPr>
        </p:nvSpPr>
        <p:spPr/>
        <p:txBody>
          <a:bodyPr>
            <a:normAutofit/>
          </a:bodyPr>
          <a:lstStyle/>
          <a:p>
            <a:r>
              <a:rPr kumimoji="1" lang="en-US" altLang="ja-JP" sz="2400" dirty="0" smtClean="0"/>
              <a:t>Q. </a:t>
            </a:r>
            <a:r>
              <a:rPr lang="ja-JP" altLang="en-US" sz="2400" dirty="0" smtClean="0"/>
              <a:t>調達</a:t>
            </a:r>
            <a:r>
              <a:rPr lang="ja-JP" altLang="en-US" sz="2400" dirty="0"/>
              <a:t>や委託、市民からの募集関連について</a:t>
            </a:r>
          </a:p>
        </p:txBody>
      </p:sp>
      <p:sp>
        <p:nvSpPr>
          <p:cNvPr id="3" name="コンテンツ プレースホルダー 2"/>
          <p:cNvSpPr>
            <a:spLocks noGrp="1"/>
          </p:cNvSpPr>
          <p:nvPr>
            <p:ph idx="1"/>
          </p:nvPr>
        </p:nvSpPr>
        <p:spPr>
          <a:xfrm>
            <a:off x="352621" y="1268760"/>
            <a:ext cx="9146415" cy="984436"/>
          </a:xfrm>
        </p:spPr>
        <p:txBody>
          <a:bodyPr>
            <a:normAutofit/>
          </a:bodyPr>
          <a:lstStyle/>
          <a:p>
            <a:pPr marL="17100" indent="0">
              <a:spcBef>
                <a:spcPts val="600"/>
              </a:spcBef>
              <a:buNone/>
            </a:pPr>
            <a:r>
              <a:rPr lang="ja-JP" altLang="en-US" dirty="0" smtClean="0">
                <a:solidFill>
                  <a:schemeClr val="bg2"/>
                </a:solidFill>
              </a:rPr>
              <a:t>調達や委託、市民からの募集等の際に、事前</a:t>
            </a:r>
            <a:r>
              <a:rPr lang="ja-JP" altLang="en-US" dirty="0">
                <a:solidFill>
                  <a:schemeClr val="bg2"/>
                </a:solidFill>
              </a:rPr>
              <a:t>に仕様や契約書でオープンデータに使用する事を記して</a:t>
            </a:r>
            <a:r>
              <a:rPr lang="ja-JP" altLang="en-US" dirty="0" smtClean="0">
                <a:solidFill>
                  <a:schemeClr val="bg2"/>
                </a:solidFill>
              </a:rPr>
              <a:t>よいですか</a:t>
            </a:r>
            <a:endParaRPr lang="ja-JP" altLang="en-US" dirty="0">
              <a:solidFill>
                <a:schemeClr val="bg2"/>
              </a:solidFill>
            </a:endParaRP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39</a:t>
            </a:fld>
            <a:endParaRPr lang="en-US" altLang="ja-JP"/>
          </a:p>
        </p:txBody>
      </p:sp>
      <p:sp>
        <p:nvSpPr>
          <p:cNvPr id="6" name="テキスト ボックス 5"/>
          <p:cNvSpPr txBox="1"/>
          <p:nvPr/>
        </p:nvSpPr>
        <p:spPr>
          <a:xfrm>
            <a:off x="303521" y="2350035"/>
            <a:ext cx="9245878" cy="2554545"/>
          </a:xfrm>
          <a:prstGeom prst="rect">
            <a:avLst/>
          </a:prstGeom>
          <a:noFill/>
        </p:spPr>
        <p:txBody>
          <a:bodyPr wrap="square" rtlCol="0">
            <a:spAutoFit/>
          </a:bodyPr>
          <a:lstStyle/>
          <a:p>
            <a:pPr algn="l"/>
            <a:r>
              <a:rPr kumimoji="1" lang="ja-JP" altLang="en-US" sz="1600" dirty="0" smtClean="0">
                <a:solidFill>
                  <a:schemeClr val="bg2"/>
                </a:solidFill>
                <a:latin typeface="+mn-ea"/>
                <a:ea typeface="+mn-ea"/>
                <a:cs typeface="ヒラギノ角ゴ ProN W6"/>
              </a:rPr>
              <a:t>回答：</a:t>
            </a:r>
            <a:endParaRPr kumimoji="1" lang="en-US" altLang="ja-JP" sz="1600" dirty="0" smtClean="0">
              <a:solidFill>
                <a:schemeClr val="bg2"/>
              </a:solidFill>
              <a:latin typeface="+mn-ea"/>
              <a:ea typeface="+mn-ea"/>
              <a:cs typeface="ヒラギノ角ゴ ProN W6"/>
            </a:endParaRPr>
          </a:p>
          <a:p>
            <a:pPr algn="l"/>
            <a:endParaRPr kumimoji="1" lang="en-US" altLang="ja-JP" sz="1600" dirty="0">
              <a:solidFill>
                <a:schemeClr val="bg2"/>
              </a:solidFill>
              <a:latin typeface="+mn-ea"/>
              <a:ea typeface="+mn-ea"/>
              <a:cs typeface="ヒラギノ角ゴ ProN W6"/>
            </a:endParaRPr>
          </a:p>
          <a:p>
            <a:pPr algn="l"/>
            <a:r>
              <a:rPr kumimoji="1" lang="ja-JP" altLang="en-US" sz="1600" dirty="0">
                <a:solidFill>
                  <a:schemeClr val="bg2"/>
                </a:solidFill>
                <a:latin typeface="+mn-ea"/>
                <a:ea typeface="+mn-ea"/>
                <a:cs typeface="ヒラギノ角ゴ ProN W6"/>
              </a:rPr>
              <a:t>調達や委託に際して、成果物をオープンデータとして取り扱うことについて、事前に仕様や契約書</a:t>
            </a:r>
            <a:r>
              <a:rPr kumimoji="1" lang="ja-JP" altLang="en-US" sz="1600" dirty="0" smtClean="0">
                <a:solidFill>
                  <a:schemeClr val="bg2"/>
                </a:solidFill>
                <a:latin typeface="+mn-ea"/>
                <a:ea typeface="+mn-ea"/>
                <a:cs typeface="ヒラギノ角ゴ ProN W6"/>
              </a:rPr>
              <a:t>に定めても問題ありません。</a:t>
            </a:r>
            <a:r>
              <a:rPr kumimoji="1" lang="ja-JP" altLang="en-US" sz="1600" dirty="0">
                <a:solidFill>
                  <a:schemeClr val="bg2"/>
                </a:solidFill>
                <a:latin typeface="+mn-ea"/>
                <a:ea typeface="+mn-ea"/>
                <a:cs typeface="ヒラギノ角ゴ ProN W6"/>
              </a:rPr>
              <a:t>むしろ事前にオープンデータとして取り扱うことを明記して、権利関係を整理した成果物を作成するように</a:t>
            </a:r>
            <a:r>
              <a:rPr kumimoji="1" lang="ja-JP" altLang="en-US" sz="1600" dirty="0" smtClean="0">
                <a:solidFill>
                  <a:schemeClr val="bg2"/>
                </a:solidFill>
                <a:latin typeface="+mn-ea"/>
                <a:ea typeface="+mn-ea"/>
                <a:cs typeface="ヒラギノ角ゴ ProN W6"/>
              </a:rPr>
              <a:t>求めた方が望ましいです。</a:t>
            </a:r>
            <a:endParaRPr kumimoji="1" lang="en-US" altLang="ja-JP" sz="1600" dirty="0" smtClean="0">
              <a:solidFill>
                <a:schemeClr val="bg2"/>
              </a:solidFill>
              <a:latin typeface="+mn-ea"/>
              <a:ea typeface="+mn-ea"/>
              <a:cs typeface="ヒラギノ角ゴ ProN W6"/>
            </a:endParaRPr>
          </a:p>
          <a:p>
            <a:pPr algn="l"/>
            <a:endParaRPr kumimoji="1" lang="ja-JP" altLang="en-US" sz="1600" dirty="0">
              <a:solidFill>
                <a:schemeClr val="bg2"/>
              </a:solidFill>
              <a:latin typeface="+mn-ea"/>
              <a:ea typeface="+mn-ea"/>
              <a:cs typeface="ヒラギノ角ゴ ProN W6"/>
            </a:endParaRPr>
          </a:p>
          <a:p>
            <a:pPr algn="l"/>
            <a:r>
              <a:rPr kumimoji="1" lang="ja-JP" altLang="en-US" sz="1600" dirty="0">
                <a:solidFill>
                  <a:schemeClr val="bg2"/>
                </a:solidFill>
                <a:latin typeface="+mn-ea"/>
                <a:ea typeface="+mn-ea"/>
                <a:cs typeface="ヒラギノ角ゴ ProN W6"/>
              </a:rPr>
              <a:t>ただし、調達や委託の内容によっては第三者の著作物等を利用する必要があり、また、当該権利者から権利の許諾を受けられない場合も</a:t>
            </a:r>
            <a:r>
              <a:rPr kumimoji="1" lang="ja-JP" altLang="en-US" sz="1600" dirty="0" smtClean="0">
                <a:solidFill>
                  <a:schemeClr val="bg2"/>
                </a:solidFill>
                <a:latin typeface="+mn-ea"/>
                <a:ea typeface="+mn-ea"/>
                <a:cs typeface="ヒラギノ角ゴ ProN W6"/>
              </a:rPr>
              <a:t>存在します。</a:t>
            </a:r>
            <a:r>
              <a:rPr kumimoji="1" lang="ja-JP" altLang="en-US" sz="1600" dirty="0">
                <a:solidFill>
                  <a:schemeClr val="bg2"/>
                </a:solidFill>
                <a:latin typeface="+mn-ea"/>
                <a:ea typeface="+mn-ea"/>
                <a:cs typeface="ヒラギノ角ゴ ProN W6"/>
              </a:rPr>
              <a:t>その点に配慮した条項を用意することが</a:t>
            </a:r>
            <a:r>
              <a:rPr kumimoji="1" lang="ja-JP" altLang="en-US" sz="1600" dirty="0" smtClean="0">
                <a:solidFill>
                  <a:schemeClr val="bg2"/>
                </a:solidFill>
                <a:latin typeface="+mn-ea"/>
                <a:ea typeface="+mn-ea"/>
                <a:cs typeface="ヒラギノ角ゴ ProN W6"/>
              </a:rPr>
              <a:t>望ましく、例えば後述の例文などを利用することが考えられます。</a:t>
            </a:r>
            <a:endParaRPr kumimoji="1" lang="en-US" altLang="ja-JP" sz="1600" dirty="0" smtClean="0">
              <a:solidFill>
                <a:schemeClr val="bg2"/>
              </a:solidFill>
              <a:latin typeface="+mn-ea"/>
              <a:ea typeface="+mn-ea"/>
              <a:cs typeface="ヒラギノ角ゴ ProN W6"/>
            </a:endParaRPr>
          </a:p>
          <a:p>
            <a:pPr algn="l"/>
            <a:endParaRPr kumimoji="1" lang="en-US" altLang="ja-JP" sz="1600" dirty="0">
              <a:solidFill>
                <a:schemeClr val="bg2"/>
              </a:solidFill>
              <a:latin typeface="+mn-ea"/>
              <a:ea typeface="+mn-ea"/>
              <a:cs typeface="ヒラギノ角ゴ ProN W6"/>
            </a:endParaRPr>
          </a:p>
        </p:txBody>
      </p:sp>
    </p:spTree>
    <p:extLst>
      <p:ext uri="{BB962C8B-B14F-4D97-AF65-F5344CB8AC3E}">
        <p14:creationId xmlns:p14="http://schemas.microsoft.com/office/powerpoint/2010/main" val="34647428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検討事項概要</a:t>
            </a:r>
            <a:endParaRPr kumimoji="1" lang="ja-JP" altLang="en-US" dirty="0"/>
          </a:p>
        </p:txBody>
      </p:sp>
      <p:sp>
        <p:nvSpPr>
          <p:cNvPr id="3" name="コンテンツ プレースホルダー 2"/>
          <p:cNvSpPr>
            <a:spLocks noGrp="1"/>
          </p:cNvSpPr>
          <p:nvPr>
            <p:ph idx="1"/>
          </p:nvPr>
        </p:nvSpPr>
        <p:spPr/>
        <p:txBody>
          <a:bodyPr>
            <a:normAutofit/>
          </a:bodyPr>
          <a:lstStyle/>
          <a:p>
            <a:r>
              <a:rPr kumimoji="1" lang="ja-JP" altLang="en-US" dirty="0" smtClean="0"/>
              <a:t>平成</a:t>
            </a:r>
            <a:r>
              <a:rPr kumimoji="1" lang="en-US" altLang="ja-JP" dirty="0" smtClean="0"/>
              <a:t>26</a:t>
            </a:r>
            <a:r>
              <a:rPr kumimoji="1" lang="ja-JP" altLang="en-US" dirty="0" smtClean="0"/>
              <a:t>年度データガバナンス委員会では、以下の事項について調査および議論を実施した</a:t>
            </a:r>
            <a:endParaRPr kumimoji="1" lang="en-US" altLang="ja-JP" dirty="0" smtClean="0"/>
          </a:p>
          <a:p>
            <a:pPr lvl="2"/>
            <a:endParaRPr lang="en-US" altLang="ja-JP" dirty="0"/>
          </a:p>
          <a:p>
            <a:pPr marL="360000" lvl="1" indent="-342900">
              <a:buFont typeface="+mj-ea"/>
              <a:buAutoNum type="circleNumDbPlain"/>
            </a:pPr>
            <a:r>
              <a:rPr lang="ja-JP" altLang="en-US" dirty="0" smtClean="0"/>
              <a:t>オープンデータと関連する法制度</a:t>
            </a:r>
            <a:endParaRPr lang="en-US" altLang="ja-JP" dirty="0" smtClean="0"/>
          </a:p>
          <a:p>
            <a:pPr lvl="2" indent="-360000"/>
            <a:r>
              <a:rPr lang="ja-JP" altLang="en-US" dirty="0" smtClean="0"/>
              <a:t>オープンデータ</a:t>
            </a:r>
            <a:r>
              <a:rPr lang="ja-JP" altLang="en-US" dirty="0"/>
              <a:t>政策について、既存の情報公開法（情報公開条例）、公文書管理法等</a:t>
            </a:r>
            <a:r>
              <a:rPr lang="ja-JP" altLang="en-US" dirty="0" smtClean="0"/>
              <a:t>の関連する法</a:t>
            </a:r>
            <a:r>
              <a:rPr lang="ja-JP" altLang="en-US" dirty="0"/>
              <a:t>体系</a:t>
            </a:r>
            <a:r>
              <a:rPr lang="ja-JP" altLang="en-US" dirty="0" smtClean="0"/>
              <a:t>との関係の整理</a:t>
            </a:r>
            <a:endParaRPr lang="en-US" altLang="ja-JP" dirty="0" smtClean="0"/>
          </a:p>
          <a:p>
            <a:pPr marL="360000" lvl="1" indent="-342900">
              <a:buFont typeface="+mj-ea"/>
              <a:buAutoNum type="circleNumDbPlain"/>
            </a:pPr>
            <a:r>
              <a:rPr lang="ja-JP" altLang="en-US" dirty="0" smtClean="0"/>
              <a:t>対価性</a:t>
            </a:r>
            <a:r>
              <a:rPr lang="ja-JP" altLang="en-US" dirty="0"/>
              <a:t>のあるデータを</a:t>
            </a:r>
            <a:r>
              <a:rPr lang="ja-JP" altLang="en-US" dirty="0" smtClean="0"/>
              <a:t>オープンデータにする</a:t>
            </a:r>
            <a:r>
              <a:rPr lang="ja-JP" altLang="en-US" dirty="0"/>
              <a:t>際の</a:t>
            </a:r>
            <a:r>
              <a:rPr lang="ja-JP" altLang="en-US" dirty="0" smtClean="0"/>
              <a:t>課題</a:t>
            </a:r>
            <a:endParaRPr lang="en-US" altLang="ja-JP" dirty="0" smtClean="0"/>
          </a:p>
          <a:p>
            <a:pPr lvl="2" indent="-360000"/>
            <a:r>
              <a:rPr lang="ja-JP" altLang="en-US" dirty="0" smtClean="0"/>
              <a:t>対価性のあるデータをオープンデータとして公開する際の課題の整理</a:t>
            </a:r>
            <a:endParaRPr lang="en-US" altLang="ja-JP" dirty="0" smtClean="0"/>
          </a:p>
          <a:p>
            <a:pPr marL="360000" lvl="1" indent="-342900">
              <a:buFont typeface="+mj-ea"/>
              <a:buAutoNum type="circleNumDbPlain"/>
            </a:pPr>
            <a:r>
              <a:rPr lang="ja-JP" altLang="en-US" dirty="0" smtClean="0"/>
              <a:t>データ</a:t>
            </a:r>
            <a:r>
              <a:rPr lang="ja-JP" altLang="en-US" dirty="0"/>
              <a:t>の</a:t>
            </a:r>
            <a:r>
              <a:rPr lang="ja-JP" altLang="en-US" dirty="0" smtClean="0"/>
              <a:t>質の保証と免責事項</a:t>
            </a:r>
            <a:endParaRPr lang="en-US" altLang="ja-JP" dirty="0" smtClean="0"/>
          </a:p>
          <a:p>
            <a:pPr lvl="2" indent="-360000"/>
            <a:r>
              <a:rPr lang="ja-JP" altLang="en-US" dirty="0" smtClean="0"/>
              <a:t>データの質と保証に関する諸外国の事例整理と、国内における課題の整理</a:t>
            </a:r>
            <a:endParaRPr lang="en-US" altLang="ja-JP" dirty="0" smtClean="0"/>
          </a:p>
          <a:p>
            <a:pPr lvl="2" indent="-360000"/>
            <a:r>
              <a:rPr lang="ja-JP" altLang="en-US" dirty="0" smtClean="0"/>
              <a:t>免責事項の有効性についての検討</a:t>
            </a:r>
            <a:endParaRPr lang="en-US" altLang="ja-JP" dirty="0" smtClean="0"/>
          </a:p>
          <a:p>
            <a:pPr marL="360000" lvl="1" indent="-342900">
              <a:buFont typeface="+mj-ea"/>
              <a:buAutoNum type="circleNumDbPlain"/>
            </a:pPr>
            <a:r>
              <a:rPr lang="ja-JP" altLang="en-US" dirty="0" smtClean="0"/>
              <a:t>地方公共団体の疑問への回答</a:t>
            </a:r>
            <a:endParaRPr lang="ja-JP" altLang="en-US" dirty="0"/>
          </a:p>
          <a:p>
            <a:pPr lvl="2" indent="-360000"/>
            <a:r>
              <a:rPr lang="ja-JP" altLang="en-US" dirty="0" smtClean="0"/>
              <a:t>地方公共団体からいただいた相談に対する回答・</a:t>
            </a:r>
            <a:r>
              <a:rPr lang="en-US" altLang="ja-JP" dirty="0" smtClean="0"/>
              <a:t>FAQ</a:t>
            </a:r>
            <a:r>
              <a:rPr lang="ja-JP" altLang="en-US" dirty="0" smtClean="0"/>
              <a:t>の作成</a:t>
            </a:r>
            <a:endParaRPr lang="en-US" altLang="ja-JP" dirty="0" smtClean="0"/>
          </a:p>
          <a:p>
            <a:pPr marL="360000" lvl="1" indent="-342900">
              <a:buFont typeface="+mj-ea"/>
              <a:buAutoNum type="circleNumDbPlain"/>
            </a:pPr>
            <a:r>
              <a:rPr lang="ja-JP" altLang="en-US" dirty="0" smtClean="0"/>
              <a:t>クリエイティブ・コモンズとの関係性の整理</a:t>
            </a:r>
          </a:p>
          <a:p>
            <a:pPr lvl="2" indent="-360000"/>
            <a:r>
              <a:rPr lang="ja-JP" altLang="en-US" dirty="0" smtClean="0"/>
              <a:t>クリエイティブ</a:t>
            </a:r>
            <a:r>
              <a:rPr lang="ja-JP" altLang="en-US" dirty="0"/>
              <a:t>・コモンズの解釈について不明点が生じたときの対応体制についての</a:t>
            </a:r>
            <a:r>
              <a:rPr lang="ja-JP" altLang="en-US" dirty="0" smtClean="0"/>
              <a:t>検討</a:t>
            </a:r>
            <a:endParaRPr kumimoji="1" lang="en-US" altLang="ja-JP" dirty="0" smtClean="0"/>
          </a:p>
          <a:p>
            <a:pPr lvl="2" indent="-360000"/>
            <a:endParaRPr lang="en-US" altLang="ja-JP" dirty="0"/>
          </a:p>
          <a:p>
            <a:pPr lvl="2" indent="-360000"/>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4</a:t>
            </a:fld>
            <a:endParaRPr lang="en-US" altLang="ja-JP"/>
          </a:p>
        </p:txBody>
      </p:sp>
    </p:spTree>
    <p:extLst>
      <p:ext uri="{BB962C8B-B14F-4D97-AF65-F5344CB8AC3E}">
        <p14:creationId xmlns:p14="http://schemas.microsoft.com/office/powerpoint/2010/main" val="187506838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2400" dirty="0" smtClean="0"/>
              <a:t>参考：契約書に盛り込む際の条文案</a:t>
            </a:r>
            <a:endParaRPr lang="ja-JP" altLang="en-US" sz="2400"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40</a:t>
            </a:fld>
            <a:endParaRPr lang="en-US" altLang="ja-JP"/>
          </a:p>
        </p:txBody>
      </p:sp>
      <p:graphicFrame>
        <p:nvGraphicFramePr>
          <p:cNvPr id="8" name="コンテンツ プレースホルダー 7"/>
          <p:cNvGraphicFramePr>
            <a:graphicFrameLocks noGrp="1"/>
          </p:cNvGraphicFramePr>
          <p:nvPr>
            <p:ph idx="1"/>
            <p:extLst>
              <p:ext uri="{D42A27DB-BD31-4B8C-83A1-F6EECF244321}">
                <p14:modId xmlns:p14="http://schemas.microsoft.com/office/powerpoint/2010/main" val="1960071525"/>
              </p:ext>
            </p:extLst>
          </p:nvPr>
        </p:nvGraphicFramePr>
        <p:xfrm>
          <a:off x="350838" y="1143000"/>
          <a:ext cx="9147175" cy="4480560"/>
        </p:xfrm>
        <a:graphic>
          <a:graphicData uri="http://schemas.openxmlformats.org/drawingml/2006/table">
            <a:tbl>
              <a:tblPr firstRow="1" bandRow="1">
                <a:tableStyleId>{21E4AEA4-8DFA-4A89-87EB-49C32662AFE0}</a:tableStyleId>
              </a:tblPr>
              <a:tblGrid>
                <a:gridCol w="9147175"/>
              </a:tblGrid>
              <a:tr h="4230216">
                <a:tc>
                  <a:txBody>
                    <a:bodyPr/>
                    <a:lstStyle/>
                    <a:p>
                      <a:r>
                        <a:rPr kumimoji="1" lang="ja-JP" altLang="en-US" sz="1600" b="0" dirty="0" smtClean="0">
                          <a:solidFill>
                            <a:schemeClr val="bg2"/>
                          </a:solidFill>
                        </a:rPr>
                        <a:t>第○条　著作権及び著作者人格権</a:t>
                      </a:r>
                      <a:endParaRPr kumimoji="1" lang="en-US" altLang="ja-JP" sz="1600" b="0" dirty="0" smtClean="0">
                        <a:solidFill>
                          <a:schemeClr val="bg2"/>
                        </a:solidFill>
                      </a:endParaRPr>
                    </a:p>
                    <a:p>
                      <a:endParaRPr kumimoji="1" lang="ja-JP" altLang="en-US" sz="1600" b="0" dirty="0" smtClean="0">
                        <a:solidFill>
                          <a:schemeClr val="bg2"/>
                        </a:solidFill>
                      </a:endParaRPr>
                    </a:p>
                    <a:p>
                      <a:r>
                        <a:rPr kumimoji="1" lang="ja-JP" altLang="en-US" sz="1600" b="0" dirty="0" smtClean="0">
                          <a:solidFill>
                            <a:schemeClr val="bg2"/>
                          </a:solidFill>
                        </a:rPr>
                        <a:t>１　乙は、乙が本業務を行うにあたり新たに作成した著作物（以下「新規著作物」という）の著作権法第２７条及び第２８条に定める権利を含むすべての著作権を甲に無償で譲渡する。</a:t>
                      </a:r>
                    </a:p>
                    <a:p>
                      <a:r>
                        <a:rPr kumimoji="1" lang="ja-JP" altLang="en-US" sz="1600" b="0" dirty="0" smtClean="0">
                          <a:solidFill>
                            <a:schemeClr val="bg2"/>
                          </a:solidFill>
                        </a:rPr>
                        <a:t>［１　乙は、乙が本業務を行うにあたり新たに作成した著作物（以下「新規著作物」という）の著作権法第２７条及び第２８条に定める権利を含むすべての著作権の権利を留保するが、甲が第三者に二次利用を許諾することを含めて、無償で利用を許諾する。］</a:t>
                      </a:r>
                    </a:p>
                    <a:p>
                      <a:endParaRPr kumimoji="1" lang="en-US" altLang="ja-JP" sz="1600" b="0" dirty="0" smtClean="0">
                        <a:solidFill>
                          <a:schemeClr val="bg2"/>
                        </a:solidFill>
                      </a:endParaRPr>
                    </a:p>
                    <a:p>
                      <a:r>
                        <a:rPr kumimoji="1" lang="ja-JP" altLang="en-US" sz="1600" b="0" dirty="0" smtClean="0">
                          <a:solidFill>
                            <a:schemeClr val="bg2"/>
                          </a:solidFill>
                        </a:rPr>
                        <a:t>２　乙は、甲及び新規著作物と乙が従来より有している著作物（以下「既存著作物」という）を利用する第三者に対し、一切の著作者人格権を行使しない。</a:t>
                      </a:r>
                    </a:p>
                    <a:p>
                      <a:endParaRPr kumimoji="1" lang="en-US" altLang="ja-JP" sz="1600" b="0" dirty="0" smtClean="0">
                        <a:solidFill>
                          <a:schemeClr val="bg2"/>
                        </a:solidFill>
                      </a:endParaRPr>
                    </a:p>
                    <a:p>
                      <a:r>
                        <a:rPr kumimoji="1" lang="ja-JP" altLang="en-US" sz="1600" b="0" dirty="0" smtClean="0">
                          <a:solidFill>
                            <a:schemeClr val="bg2"/>
                          </a:solidFill>
                        </a:rPr>
                        <a:t>３　新規著作物の中に既存著作物が含まれている場合、その著作権は乙に留保されるが、可能な限り、甲が第三者に二次利用することを許諾することを含めて、無償で既存著作物の利用を許諾する。また第三者の著作物が含まれている場合、その著作権は第三者に留保されるが、乙は可能な限り、甲が第三者に二次利用することを許諾することを含めて、第三者から利用許諾を取得する。成果物納品の際には、第三者が二次利用できる箇所とできない箇所の区別がつくように留意し、第三者が二次利用をできない箇所についてはその理由についても付するものとする。</a:t>
                      </a:r>
                    </a:p>
                    <a:p>
                      <a:endParaRPr kumimoji="1" lang="ja-JP" altLang="en-US" sz="1600" b="0" dirty="0">
                        <a:solidFill>
                          <a:schemeClr val="bg2"/>
                        </a:solidFill>
                      </a:endParaRP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r>
            </a:tbl>
          </a:graphicData>
        </a:graphic>
      </p:graphicFrame>
      <p:sp>
        <p:nvSpPr>
          <p:cNvPr id="9" name="正方形/長方形 8"/>
          <p:cNvSpPr/>
          <p:nvPr/>
        </p:nvSpPr>
        <p:spPr>
          <a:xfrm>
            <a:off x="4724231" y="6063679"/>
            <a:ext cx="4953000" cy="461665"/>
          </a:xfrm>
          <a:prstGeom prst="rect">
            <a:avLst/>
          </a:prstGeom>
        </p:spPr>
        <p:txBody>
          <a:bodyPr>
            <a:spAutoFit/>
          </a:bodyPr>
          <a:lstStyle/>
          <a:p>
            <a:pPr algn="r">
              <a:spcAft>
                <a:spcPts val="0"/>
              </a:spcAft>
            </a:pPr>
            <a:r>
              <a:rPr lang="ja-JP" altLang="ja-JP" sz="1200" kern="100" dirty="0">
                <a:solidFill>
                  <a:schemeClr val="bg2"/>
                </a:solidFill>
                <a:latin typeface="+mn-ea"/>
                <a:ea typeface="+mn-ea"/>
                <a:cs typeface="Times New Roman" panose="02020603050405020304" pitchFamily="18" charset="0"/>
              </a:rPr>
              <a:t>出典：電子行政オープンデータ実務者会議（平成</a:t>
            </a:r>
            <a:r>
              <a:rPr lang="en-US" altLang="ja-JP" sz="1200" kern="100" dirty="0">
                <a:solidFill>
                  <a:schemeClr val="bg2"/>
                </a:solidFill>
                <a:latin typeface="+mn-ea"/>
                <a:ea typeface="+mn-ea"/>
                <a:cs typeface="Times New Roman" panose="02020603050405020304" pitchFamily="18" charset="0"/>
              </a:rPr>
              <a:t>25</a:t>
            </a:r>
            <a:r>
              <a:rPr lang="ja-JP" altLang="ja-JP" sz="1200" kern="100" dirty="0">
                <a:solidFill>
                  <a:schemeClr val="bg2"/>
                </a:solidFill>
                <a:latin typeface="+mn-ea"/>
                <a:ea typeface="+mn-ea"/>
                <a:cs typeface="Times New Roman" panose="02020603050405020304" pitchFamily="18" charset="0"/>
              </a:rPr>
              <a:t>年</a:t>
            </a:r>
            <a:r>
              <a:rPr lang="en-US" altLang="ja-JP" sz="1200" kern="100" dirty="0">
                <a:solidFill>
                  <a:schemeClr val="bg2"/>
                </a:solidFill>
                <a:latin typeface="+mn-ea"/>
                <a:ea typeface="+mn-ea"/>
                <a:cs typeface="Times New Roman" panose="02020603050405020304" pitchFamily="18" charset="0"/>
              </a:rPr>
              <a:t>3</a:t>
            </a:r>
            <a:r>
              <a:rPr lang="ja-JP" altLang="ja-JP" sz="1200" kern="100" dirty="0">
                <a:solidFill>
                  <a:schemeClr val="bg2"/>
                </a:solidFill>
                <a:latin typeface="+mn-ea"/>
                <a:ea typeface="+mn-ea"/>
                <a:cs typeface="Times New Roman" panose="02020603050405020304" pitchFamily="18" charset="0"/>
              </a:rPr>
              <a:t>月</a:t>
            </a:r>
            <a:r>
              <a:rPr lang="en-US" altLang="ja-JP" sz="1200" kern="100" dirty="0">
                <a:solidFill>
                  <a:schemeClr val="bg2"/>
                </a:solidFill>
                <a:latin typeface="+mn-ea"/>
                <a:ea typeface="+mn-ea"/>
                <a:cs typeface="Times New Roman" panose="02020603050405020304" pitchFamily="18" charset="0"/>
              </a:rPr>
              <a:t>21</a:t>
            </a:r>
            <a:r>
              <a:rPr lang="ja-JP" altLang="ja-JP" sz="1200" kern="100" dirty="0">
                <a:solidFill>
                  <a:schemeClr val="bg2"/>
                </a:solidFill>
                <a:latin typeface="+mn-ea"/>
                <a:ea typeface="+mn-ea"/>
                <a:cs typeface="Times New Roman" panose="02020603050405020304" pitchFamily="18" charset="0"/>
              </a:rPr>
              <a:t>日）資料</a:t>
            </a:r>
          </a:p>
          <a:p>
            <a:pPr algn="r">
              <a:spcAft>
                <a:spcPts val="0"/>
              </a:spcAft>
            </a:pPr>
            <a:r>
              <a:rPr lang="ja-JP" altLang="ja-JP" sz="1200" kern="100" dirty="0">
                <a:solidFill>
                  <a:schemeClr val="bg2"/>
                </a:solidFill>
                <a:latin typeface="+mn-ea"/>
                <a:ea typeface="+mn-ea"/>
                <a:cs typeface="Times New Roman" panose="02020603050405020304" pitchFamily="18" charset="0"/>
              </a:rPr>
              <a:t>「オープンデータ流通推進コンソーシアムの取組と提言」</a:t>
            </a:r>
            <a:endParaRPr lang="ja-JP" altLang="ja-JP" sz="1200" kern="100" dirty="0">
              <a:solidFill>
                <a:schemeClr val="bg2"/>
              </a:solidFill>
              <a:effectLst/>
              <a:latin typeface="+mn-ea"/>
              <a:ea typeface="+mn-ea"/>
              <a:cs typeface="Times New Roman" panose="02020603050405020304" pitchFamily="18" charset="0"/>
            </a:endParaRPr>
          </a:p>
        </p:txBody>
      </p:sp>
      <p:sp>
        <p:nvSpPr>
          <p:cNvPr id="10" name="テキスト ボックス 9"/>
          <p:cNvSpPr txBox="1"/>
          <p:nvPr/>
        </p:nvSpPr>
        <p:spPr>
          <a:xfrm>
            <a:off x="272480" y="5744289"/>
            <a:ext cx="5315879" cy="276999"/>
          </a:xfrm>
          <a:prstGeom prst="rect">
            <a:avLst/>
          </a:prstGeom>
          <a:noFill/>
        </p:spPr>
        <p:txBody>
          <a:bodyPr wrap="none" rtlCol="0">
            <a:spAutoFit/>
          </a:bodyPr>
          <a:lstStyle/>
          <a:p>
            <a:pPr algn="l"/>
            <a:r>
              <a:rPr kumimoji="1" lang="en-US" altLang="ja-JP" sz="1200" dirty="0" smtClean="0">
                <a:solidFill>
                  <a:schemeClr val="bg2"/>
                </a:solidFill>
                <a:latin typeface="+mn-ea"/>
                <a:ea typeface="+mn-ea"/>
                <a:cs typeface="ヒラギノ角ゴ ProN W6"/>
              </a:rPr>
              <a:t>※</a:t>
            </a:r>
            <a:r>
              <a:rPr kumimoji="1" lang="ja-JP" altLang="en-US" sz="1200" dirty="0">
                <a:solidFill>
                  <a:schemeClr val="bg2"/>
                </a:solidFill>
                <a:latin typeface="+mn-ea"/>
                <a:ea typeface="+mn-ea"/>
                <a:cs typeface="ヒラギノ角ゴ ProN W6"/>
              </a:rPr>
              <a:t> </a:t>
            </a:r>
            <a:r>
              <a:rPr kumimoji="1" lang="ja-JP" altLang="en-US" sz="1200" dirty="0" smtClean="0">
                <a:solidFill>
                  <a:schemeClr val="bg2"/>
                </a:solidFill>
                <a:latin typeface="+mn-ea"/>
                <a:ea typeface="+mn-ea"/>
                <a:cs typeface="ヒラギノ角ゴ ProN W6"/>
              </a:rPr>
              <a:t>１の括弧内は著作権</a:t>
            </a:r>
            <a:r>
              <a:rPr kumimoji="1" lang="ja-JP" altLang="en-US" sz="1200" dirty="0">
                <a:solidFill>
                  <a:schemeClr val="bg2"/>
                </a:solidFill>
                <a:latin typeface="+mn-ea"/>
                <a:ea typeface="+mn-ea"/>
                <a:cs typeface="ヒラギノ角ゴ ProN W6"/>
              </a:rPr>
              <a:t>を甲に譲渡せず、利用許諾のみをする場合の</a:t>
            </a:r>
            <a:r>
              <a:rPr kumimoji="1" lang="ja-JP" altLang="en-US" sz="1200" dirty="0" smtClean="0">
                <a:solidFill>
                  <a:schemeClr val="bg2"/>
                </a:solidFill>
                <a:latin typeface="+mn-ea"/>
                <a:ea typeface="+mn-ea"/>
                <a:cs typeface="ヒラギノ角ゴ ProN W6"/>
              </a:rPr>
              <a:t>記述例</a:t>
            </a:r>
            <a:endParaRPr kumimoji="1" lang="ja-JP" altLang="en-US" sz="1200" dirty="0">
              <a:solidFill>
                <a:schemeClr val="bg2"/>
              </a:solidFill>
              <a:latin typeface="+mn-ea"/>
              <a:ea typeface="+mn-ea"/>
              <a:cs typeface="ヒラギノ角ゴ ProN W6"/>
            </a:endParaRPr>
          </a:p>
        </p:txBody>
      </p:sp>
    </p:spTree>
    <p:extLst>
      <p:ext uri="{BB962C8B-B14F-4D97-AF65-F5344CB8AC3E}">
        <p14:creationId xmlns:p14="http://schemas.microsoft.com/office/powerpoint/2010/main" val="189253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bwMode="auto">
          <a:xfrm>
            <a:off x="303521" y="1173076"/>
            <a:ext cx="9245878" cy="959780"/>
          </a:xfrm>
          <a:prstGeom prst="rect">
            <a:avLst/>
          </a:prstGeom>
          <a:ln>
            <a:headEnd type="none" w="sm" len="sm"/>
            <a:tailEnd type="none" w="sm" len="sm"/>
          </a:ln>
        </p:spPr>
        <p:style>
          <a:lnRef idx="2">
            <a:schemeClr val="accent2"/>
          </a:lnRef>
          <a:fillRef idx="1">
            <a:schemeClr val="lt1"/>
          </a:fillRef>
          <a:effectRef idx="0">
            <a:schemeClr val="accent2"/>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2" name="タイトル 1"/>
          <p:cNvSpPr>
            <a:spLocks noGrp="1"/>
          </p:cNvSpPr>
          <p:nvPr>
            <p:ph type="title"/>
          </p:nvPr>
        </p:nvSpPr>
        <p:spPr/>
        <p:txBody>
          <a:bodyPr>
            <a:normAutofit/>
          </a:bodyPr>
          <a:lstStyle/>
          <a:p>
            <a:r>
              <a:rPr kumimoji="1" lang="en-US" altLang="ja-JP" sz="2400" dirty="0" smtClean="0"/>
              <a:t>Q. </a:t>
            </a:r>
            <a:r>
              <a:rPr lang="ja-JP" altLang="en-US" sz="2400" dirty="0" smtClean="0"/>
              <a:t>画像</a:t>
            </a:r>
            <a:r>
              <a:rPr lang="ja-JP" altLang="en-US" sz="2400" dirty="0"/>
              <a:t>や映像の肖像権との関係について</a:t>
            </a:r>
          </a:p>
        </p:txBody>
      </p:sp>
      <p:sp>
        <p:nvSpPr>
          <p:cNvPr id="3" name="コンテンツ プレースホルダー 2"/>
          <p:cNvSpPr>
            <a:spLocks noGrp="1"/>
          </p:cNvSpPr>
          <p:nvPr>
            <p:ph idx="1"/>
          </p:nvPr>
        </p:nvSpPr>
        <p:spPr>
          <a:xfrm>
            <a:off x="352621" y="1268760"/>
            <a:ext cx="9146415" cy="984436"/>
          </a:xfrm>
        </p:spPr>
        <p:txBody>
          <a:bodyPr>
            <a:normAutofit/>
          </a:bodyPr>
          <a:lstStyle/>
          <a:p>
            <a:pPr marL="17100" indent="0">
              <a:spcBef>
                <a:spcPts val="600"/>
              </a:spcBef>
              <a:buNone/>
            </a:pPr>
            <a:r>
              <a:rPr lang="ja-JP" altLang="en-US" dirty="0">
                <a:solidFill>
                  <a:schemeClr val="bg2"/>
                </a:solidFill>
              </a:rPr>
              <a:t>事前に承諾をとればオープンデータにして</a:t>
            </a:r>
            <a:r>
              <a:rPr lang="ja-JP" altLang="en-US" dirty="0" smtClean="0">
                <a:solidFill>
                  <a:schemeClr val="bg2"/>
                </a:solidFill>
              </a:rPr>
              <a:t>よいでしょうか</a:t>
            </a:r>
            <a:endParaRPr lang="en-US" altLang="ja-JP" dirty="0" smtClean="0">
              <a:solidFill>
                <a:schemeClr val="bg2"/>
              </a:solidFill>
            </a:endParaRPr>
          </a:p>
          <a:p>
            <a:pPr marL="17100" indent="0">
              <a:spcBef>
                <a:spcPts val="600"/>
              </a:spcBef>
              <a:buNone/>
            </a:pPr>
            <a:r>
              <a:rPr lang="ja-JP" altLang="en-US" dirty="0" smtClean="0">
                <a:solidFill>
                  <a:schemeClr val="bg2"/>
                </a:solidFill>
              </a:rPr>
              <a:t>また承諾は口頭でもかまわないでしょうか</a:t>
            </a:r>
            <a:endParaRPr lang="ja-JP" altLang="en-US" dirty="0">
              <a:solidFill>
                <a:schemeClr val="bg2"/>
              </a:solidFill>
            </a:endParaRP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41</a:t>
            </a:fld>
            <a:endParaRPr lang="en-US" altLang="ja-JP"/>
          </a:p>
        </p:txBody>
      </p:sp>
      <p:sp>
        <p:nvSpPr>
          <p:cNvPr id="6" name="テキスト ボックス 5"/>
          <p:cNvSpPr txBox="1"/>
          <p:nvPr/>
        </p:nvSpPr>
        <p:spPr>
          <a:xfrm>
            <a:off x="303521" y="2350035"/>
            <a:ext cx="9245878" cy="2554545"/>
          </a:xfrm>
          <a:prstGeom prst="rect">
            <a:avLst/>
          </a:prstGeom>
          <a:noFill/>
        </p:spPr>
        <p:txBody>
          <a:bodyPr wrap="square" rtlCol="0">
            <a:spAutoFit/>
          </a:bodyPr>
          <a:lstStyle/>
          <a:p>
            <a:pPr algn="l"/>
            <a:r>
              <a:rPr kumimoji="1" lang="ja-JP" altLang="en-US" sz="1600" dirty="0" smtClean="0">
                <a:solidFill>
                  <a:schemeClr val="bg2"/>
                </a:solidFill>
                <a:latin typeface="+mn-ea"/>
                <a:ea typeface="+mn-ea"/>
                <a:cs typeface="ヒラギノ角ゴ ProN W6"/>
              </a:rPr>
              <a:t>回答：</a:t>
            </a:r>
            <a:endParaRPr kumimoji="1" lang="en-US" altLang="ja-JP" sz="1600" dirty="0" smtClean="0">
              <a:solidFill>
                <a:schemeClr val="bg2"/>
              </a:solidFill>
              <a:latin typeface="+mn-ea"/>
              <a:ea typeface="+mn-ea"/>
              <a:cs typeface="ヒラギノ角ゴ ProN W6"/>
            </a:endParaRPr>
          </a:p>
          <a:p>
            <a:pPr algn="l"/>
            <a:endParaRPr kumimoji="1" lang="en-US" altLang="ja-JP" sz="1600" dirty="0">
              <a:solidFill>
                <a:schemeClr val="bg2"/>
              </a:solidFill>
              <a:latin typeface="+mn-ea"/>
              <a:ea typeface="+mn-ea"/>
              <a:cs typeface="ヒラギノ角ゴ ProN W6"/>
            </a:endParaRPr>
          </a:p>
          <a:p>
            <a:pPr algn="l"/>
            <a:r>
              <a:rPr kumimoji="1" lang="ja-JP" altLang="en-US" sz="1600" dirty="0">
                <a:solidFill>
                  <a:schemeClr val="bg2"/>
                </a:solidFill>
                <a:latin typeface="+mn-ea"/>
                <a:ea typeface="+mn-ea"/>
                <a:cs typeface="ヒラギノ角ゴ ProN W6"/>
              </a:rPr>
              <a:t>被写体および権利者から承諾を得ることで、オープンデータとする</a:t>
            </a:r>
            <a:r>
              <a:rPr kumimoji="1" lang="ja-JP" altLang="en-US" sz="1600" dirty="0" smtClean="0">
                <a:solidFill>
                  <a:schemeClr val="bg2"/>
                </a:solidFill>
                <a:latin typeface="+mn-ea"/>
                <a:ea typeface="+mn-ea"/>
                <a:cs typeface="ヒラギノ角ゴ ProN W6"/>
              </a:rPr>
              <a:t>ことは可能です。</a:t>
            </a:r>
            <a:endParaRPr kumimoji="1" lang="en-US" altLang="ja-JP" sz="1600" dirty="0" smtClean="0">
              <a:solidFill>
                <a:schemeClr val="bg2"/>
              </a:solidFill>
              <a:latin typeface="+mn-ea"/>
              <a:ea typeface="+mn-ea"/>
              <a:cs typeface="ヒラギノ角ゴ ProN W6"/>
            </a:endParaRPr>
          </a:p>
          <a:p>
            <a:pPr algn="l"/>
            <a:r>
              <a:rPr kumimoji="1" lang="ja-JP" altLang="en-US" sz="1600" dirty="0" smtClean="0">
                <a:solidFill>
                  <a:schemeClr val="bg2"/>
                </a:solidFill>
                <a:latin typeface="+mn-ea"/>
                <a:ea typeface="+mn-ea"/>
                <a:cs typeface="ヒラギノ角ゴ ProN W6"/>
              </a:rPr>
              <a:t>承諾</a:t>
            </a:r>
            <a:r>
              <a:rPr kumimoji="1" lang="ja-JP" altLang="en-US" sz="1600" dirty="0">
                <a:solidFill>
                  <a:schemeClr val="bg2"/>
                </a:solidFill>
                <a:latin typeface="+mn-ea"/>
                <a:ea typeface="+mn-ea"/>
                <a:cs typeface="ヒラギノ角ゴ ProN W6"/>
              </a:rPr>
              <a:t>は口頭でも</a:t>
            </a:r>
            <a:r>
              <a:rPr kumimoji="1" lang="ja-JP" altLang="en-US" sz="1600" dirty="0" smtClean="0">
                <a:solidFill>
                  <a:schemeClr val="bg2"/>
                </a:solidFill>
                <a:latin typeface="+mn-ea"/>
                <a:ea typeface="+mn-ea"/>
                <a:cs typeface="ヒラギノ角ゴ ProN W6"/>
              </a:rPr>
              <a:t>成立しますが、証拠が残りませんので、</a:t>
            </a:r>
            <a:r>
              <a:rPr kumimoji="1" lang="ja-JP" altLang="en-US" sz="1600" dirty="0">
                <a:solidFill>
                  <a:schemeClr val="bg2"/>
                </a:solidFill>
                <a:latin typeface="+mn-ea"/>
                <a:ea typeface="+mn-ea"/>
                <a:cs typeface="ヒラギノ角ゴ ProN W6"/>
              </a:rPr>
              <a:t>後の争いを避けるためにも、オープンデータにすること</a:t>
            </a:r>
            <a:r>
              <a:rPr kumimoji="1" lang="ja-JP" altLang="en-US" sz="1600" dirty="0" smtClean="0">
                <a:solidFill>
                  <a:schemeClr val="bg2"/>
                </a:solidFill>
                <a:latin typeface="+mn-ea"/>
                <a:ea typeface="+mn-ea"/>
                <a:cs typeface="ヒラギノ角ゴ ProN W6"/>
              </a:rPr>
              <a:t>で、どの</a:t>
            </a:r>
            <a:r>
              <a:rPr kumimoji="1" lang="ja-JP" altLang="en-US" sz="1600" dirty="0">
                <a:solidFill>
                  <a:schemeClr val="bg2"/>
                </a:solidFill>
                <a:latin typeface="+mn-ea"/>
                <a:ea typeface="+mn-ea"/>
                <a:cs typeface="ヒラギノ角ゴ ProN W6"/>
              </a:rPr>
              <a:t>ような利用がなされるかを明確に記載した承諾書に署名をしてもらうことが</a:t>
            </a:r>
            <a:r>
              <a:rPr kumimoji="1" lang="ja-JP" altLang="en-US" sz="1600" dirty="0" smtClean="0">
                <a:solidFill>
                  <a:schemeClr val="bg2"/>
                </a:solidFill>
                <a:latin typeface="+mn-ea"/>
                <a:ea typeface="+mn-ea"/>
                <a:cs typeface="ヒラギノ角ゴ ProN W6"/>
              </a:rPr>
              <a:t>望ましいです。</a:t>
            </a:r>
            <a:endParaRPr kumimoji="1" lang="en-US" altLang="ja-JP" sz="1600" dirty="0" smtClean="0">
              <a:solidFill>
                <a:schemeClr val="bg2"/>
              </a:solidFill>
              <a:latin typeface="+mn-ea"/>
              <a:ea typeface="+mn-ea"/>
              <a:cs typeface="ヒラギノ角ゴ ProN W6"/>
            </a:endParaRPr>
          </a:p>
          <a:p>
            <a:pPr algn="l"/>
            <a:endParaRPr kumimoji="1" lang="en-US" altLang="ja-JP" sz="1600" dirty="0">
              <a:solidFill>
                <a:schemeClr val="bg2"/>
              </a:solidFill>
              <a:latin typeface="+mn-ea"/>
              <a:ea typeface="+mn-ea"/>
              <a:cs typeface="ヒラギノ角ゴ ProN W6"/>
            </a:endParaRPr>
          </a:p>
          <a:p>
            <a:pPr algn="l"/>
            <a:r>
              <a:rPr kumimoji="1" lang="ja-JP" altLang="en-US" sz="1600" dirty="0" smtClean="0">
                <a:solidFill>
                  <a:schemeClr val="bg2"/>
                </a:solidFill>
                <a:latin typeface="+mn-ea"/>
                <a:ea typeface="+mn-ea"/>
                <a:cs typeface="ヒラギノ角ゴ ProN W6"/>
              </a:rPr>
              <a:t>また、本人の写真であれば問題ありませんが、複数人が写っている写真については権利処理がなされていないこともあります。</a:t>
            </a:r>
            <a:endParaRPr kumimoji="1" lang="en-US" altLang="ja-JP" sz="1600" dirty="0" smtClean="0">
              <a:solidFill>
                <a:schemeClr val="bg2"/>
              </a:solidFill>
              <a:latin typeface="+mn-ea"/>
              <a:ea typeface="+mn-ea"/>
              <a:cs typeface="ヒラギノ角ゴ ProN W6"/>
            </a:endParaRPr>
          </a:p>
          <a:p>
            <a:pPr algn="l"/>
            <a:r>
              <a:rPr kumimoji="1" lang="ja-JP" altLang="en-US" sz="1600" dirty="0" smtClean="0">
                <a:solidFill>
                  <a:schemeClr val="bg2"/>
                </a:solidFill>
                <a:latin typeface="+mn-ea"/>
                <a:ea typeface="+mn-ea"/>
                <a:cs typeface="ヒラギノ角ゴ ProN W6"/>
              </a:rPr>
              <a:t>クレームが来た場合には速やかに削除するなどの対応が求められます。</a:t>
            </a:r>
            <a:endParaRPr kumimoji="1" lang="ja-JP" altLang="en-US" sz="1600" dirty="0">
              <a:solidFill>
                <a:schemeClr val="bg2"/>
              </a:solidFill>
              <a:latin typeface="+mn-ea"/>
              <a:ea typeface="+mn-ea"/>
              <a:cs typeface="ヒラギノ角ゴ ProN W6"/>
            </a:endParaRPr>
          </a:p>
        </p:txBody>
      </p:sp>
    </p:spTree>
    <p:extLst>
      <p:ext uri="{BB962C8B-B14F-4D97-AF65-F5344CB8AC3E}">
        <p14:creationId xmlns:p14="http://schemas.microsoft.com/office/powerpoint/2010/main" val="79872717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2400" dirty="0" smtClean="0"/>
              <a:t>参考：投稿を受けるときの条文案</a:t>
            </a:r>
            <a:endParaRPr lang="ja-JP" altLang="en-US" sz="2400"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42</a:t>
            </a:fld>
            <a:endParaRPr lang="en-US" altLang="ja-JP"/>
          </a:p>
        </p:txBody>
      </p:sp>
      <p:graphicFrame>
        <p:nvGraphicFramePr>
          <p:cNvPr id="8" name="コンテンツ プレースホルダー 7"/>
          <p:cNvGraphicFramePr>
            <a:graphicFrameLocks noGrp="1"/>
          </p:cNvGraphicFramePr>
          <p:nvPr>
            <p:ph idx="1"/>
            <p:extLst>
              <p:ext uri="{D42A27DB-BD31-4B8C-83A1-F6EECF244321}">
                <p14:modId xmlns:p14="http://schemas.microsoft.com/office/powerpoint/2010/main" val="3491361201"/>
              </p:ext>
            </p:extLst>
          </p:nvPr>
        </p:nvGraphicFramePr>
        <p:xfrm>
          <a:off x="350838" y="1143000"/>
          <a:ext cx="9147175" cy="4724400"/>
        </p:xfrm>
        <a:graphic>
          <a:graphicData uri="http://schemas.openxmlformats.org/drawingml/2006/table">
            <a:tbl>
              <a:tblPr firstRow="1" bandRow="1">
                <a:tableStyleId>{21E4AEA4-8DFA-4A89-87EB-49C32662AFE0}</a:tableStyleId>
              </a:tblPr>
              <a:tblGrid>
                <a:gridCol w="9147175"/>
              </a:tblGrid>
              <a:tr h="4446240">
                <a:tc>
                  <a:txBody>
                    <a:bodyPr/>
                    <a:lstStyle/>
                    <a:p>
                      <a:r>
                        <a:rPr kumimoji="1" lang="ja-JP" altLang="en-US" sz="1600" b="0" dirty="0" smtClean="0">
                          <a:solidFill>
                            <a:schemeClr val="bg2"/>
                          </a:solidFill>
                        </a:rPr>
                        <a:t>投稿に際して、対価をお支払いするものではありません。</a:t>
                      </a:r>
                    </a:p>
                    <a:p>
                      <a:r>
                        <a:rPr kumimoji="1" lang="ja-JP" altLang="en-US" sz="1600" b="0" dirty="0" smtClean="0">
                          <a:solidFill>
                            <a:schemeClr val="bg2"/>
                          </a:solidFill>
                        </a:rPr>
                        <a:t>投稿していただいた画像は、著作権は撮影者に留保しますが、商用利用を含めて、誰でも使うことができるオープンデータとして扱います。</a:t>
                      </a:r>
                    </a:p>
                    <a:p>
                      <a:r>
                        <a:rPr kumimoji="1" lang="ja-JP" altLang="en-US" sz="1600" b="0" dirty="0" smtClean="0">
                          <a:solidFill>
                            <a:schemeClr val="bg2"/>
                          </a:solidFill>
                        </a:rPr>
                        <a:t>閲覧、あらゆる目的での転載、改変などについての利用制限は設けません。</a:t>
                      </a:r>
                    </a:p>
                    <a:p>
                      <a:r>
                        <a:rPr kumimoji="1" lang="ja-JP" altLang="en-US" sz="1600" b="0" dirty="0" smtClean="0">
                          <a:solidFill>
                            <a:schemeClr val="bg2"/>
                          </a:solidFill>
                        </a:rPr>
                        <a:t>このような利用を望まない方は投稿を御遠慮ください。</a:t>
                      </a:r>
                    </a:p>
                    <a:p>
                      <a:endParaRPr kumimoji="1" lang="ja-JP" altLang="en-US" sz="1600" b="0" dirty="0" smtClean="0">
                        <a:solidFill>
                          <a:schemeClr val="bg2"/>
                        </a:solidFill>
                      </a:endParaRPr>
                    </a:p>
                    <a:p>
                      <a:r>
                        <a:rPr kumimoji="1" lang="ja-JP" altLang="en-US" sz="1600" b="0" dirty="0" smtClean="0">
                          <a:solidFill>
                            <a:schemeClr val="bg2"/>
                          </a:solidFill>
                        </a:rPr>
                        <a:t>下記のような画像は投稿いただけません。また、投稿いただいたデータの内容は、一旦運営者において内容を審査し、掲載することが不適当と判断した場合は管理者の権限において、掲載しない場合がありますのであらかじめご了解ください。</a:t>
                      </a:r>
                    </a:p>
                    <a:p>
                      <a:endParaRPr kumimoji="1" lang="ja-JP" altLang="en-US" sz="1600" b="0" dirty="0" smtClean="0">
                        <a:solidFill>
                          <a:schemeClr val="bg2"/>
                        </a:solidFill>
                      </a:endParaRPr>
                    </a:p>
                    <a:p>
                      <a:r>
                        <a:rPr kumimoji="1" lang="ja-JP" altLang="en-US" sz="1600" b="0" dirty="0" smtClean="0">
                          <a:solidFill>
                            <a:schemeClr val="bg2"/>
                          </a:solidFill>
                        </a:rPr>
                        <a:t>投稿いただけない画像</a:t>
                      </a:r>
                      <a:r>
                        <a:rPr kumimoji="1" lang="en-US" altLang="ja-JP" sz="1600" b="0" dirty="0" smtClean="0">
                          <a:solidFill>
                            <a:schemeClr val="bg2"/>
                          </a:solidFill>
                        </a:rPr>
                        <a:t>(</a:t>
                      </a:r>
                      <a:r>
                        <a:rPr kumimoji="1" lang="ja-JP" altLang="en-US" sz="1600" b="0" dirty="0" smtClean="0">
                          <a:solidFill>
                            <a:schemeClr val="bg2"/>
                          </a:solidFill>
                        </a:rPr>
                        <a:t>例</a:t>
                      </a:r>
                      <a:r>
                        <a:rPr kumimoji="1" lang="en-US" altLang="ja-JP" sz="1600" b="0" dirty="0" smtClean="0">
                          <a:solidFill>
                            <a:schemeClr val="bg2"/>
                          </a:solidFill>
                        </a:rPr>
                        <a:t>)</a:t>
                      </a:r>
                    </a:p>
                    <a:p>
                      <a:pPr marL="285750" indent="-285750">
                        <a:buFont typeface="Arial" panose="020B0604020202020204" pitchFamily="34" charset="0"/>
                        <a:buChar char="•"/>
                      </a:pPr>
                      <a:r>
                        <a:rPr kumimoji="1" lang="ja-JP" altLang="en-US" sz="1600" b="0" dirty="0" smtClean="0">
                          <a:solidFill>
                            <a:schemeClr val="bg2"/>
                          </a:solidFill>
                        </a:rPr>
                        <a:t>わいせつ画像など公序良俗に反する画像</a:t>
                      </a:r>
                    </a:p>
                    <a:p>
                      <a:pPr marL="285750" indent="-285750">
                        <a:buFont typeface="Arial" panose="020B0604020202020204" pitchFamily="34" charset="0"/>
                        <a:buChar char="•"/>
                      </a:pPr>
                      <a:r>
                        <a:rPr kumimoji="1" lang="ja-JP" altLang="en-US" sz="1600" b="0" dirty="0" smtClean="0">
                          <a:solidFill>
                            <a:schemeClr val="bg2"/>
                          </a:solidFill>
                        </a:rPr>
                        <a:t>富士山が写っていない画像</a:t>
                      </a:r>
                      <a:endParaRPr kumimoji="1" lang="en-US" altLang="ja-JP" sz="1600" b="0" dirty="0" smtClean="0">
                        <a:solidFill>
                          <a:schemeClr val="bg2"/>
                        </a:solidFill>
                      </a:endParaRPr>
                    </a:p>
                    <a:p>
                      <a:pPr marL="285750" indent="-285750">
                        <a:buFont typeface="Arial" panose="020B0604020202020204" pitchFamily="34" charset="0"/>
                        <a:buChar char="•"/>
                      </a:pPr>
                      <a:r>
                        <a:rPr kumimoji="1" lang="ja-JP" altLang="en-US" sz="1600" b="0" dirty="0" smtClean="0">
                          <a:solidFill>
                            <a:schemeClr val="bg2"/>
                          </a:solidFill>
                        </a:rPr>
                        <a:t>他者の著作権を侵害するおそれのある画像</a:t>
                      </a:r>
                    </a:p>
                    <a:p>
                      <a:pPr marL="285750" indent="-285750">
                        <a:buFont typeface="Arial" panose="020B0604020202020204" pitchFamily="34" charset="0"/>
                        <a:buChar char="•"/>
                      </a:pPr>
                      <a:r>
                        <a:rPr kumimoji="1" lang="ja-JP" altLang="en-US" sz="1600" b="0" dirty="0" smtClean="0">
                          <a:solidFill>
                            <a:schemeClr val="bg2"/>
                          </a:solidFill>
                        </a:rPr>
                        <a:t>特定の企業、個人の宣伝となる内容が含まれている画像</a:t>
                      </a:r>
                    </a:p>
                    <a:p>
                      <a:pPr marL="285750" indent="-285750">
                        <a:buFont typeface="Arial" panose="020B0604020202020204" pitchFamily="34" charset="0"/>
                        <a:buChar char="•"/>
                      </a:pPr>
                      <a:r>
                        <a:rPr kumimoji="1" lang="ja-JP" altLang="en-US" sz="1600" b="0" dirty="0" smtClean="0">
                          <a:solidFill>
                            <a:schemeClr val="bg2"/>
                          </a:solidFill>
                        </a:rPr>
                        <a:t>個人が判別できたり、他人のプライバシーや権利を侵害するおそれのある内容が含まれている画像</a:t>
                      </a:r>
                    </a:p>
                    <a:p>
                      <a:pPr marL="285750" indent="-285750">
                        <a:buFont typeface="Arial" panose="020B0604020202020204" pitchFamily="34" charset="0"/>
                        <a:buChar char="•"/>
                      </a:pPr>
                      <a:r>
                        <a:rPr kumimoji="1" lang="ja-JP" altLang="en-US" sz="1600" b="0" dirty="0" smtClean="0">
                          <a:solidFill>
                            <a:schemeClr val="bg2"/>
                          </a:solidFill>
                        </a:rPr>
                        <a:t>政治的、宗教的主張、個人、団体などを誹謗中傷する内容、</a:t>
                      </a:r>
                    </a:p>
                    <a:p>
                      <a:pPr marL="285750" indent="-285750">
                        <a:buFont typeface="Arial" panose="020B0604020202020204" pitchFamily="34" charset="0"/>
                        <a:buChar char="•"/>
                      </a:pPr>
                      <a:r>
                        <a:rPr kumimoji="1" lang="ja-JP" altLang="en-US" sz="1600" b="0" dirty="0" smtClean="0">
                          <a:solidFill>
                            <a:schemeClr val="bg2"/>
                          </a:solidFill>
                        </a:rPr>
                        <a:t>投稿内容と直接関係のない内容のコメントが含まれている投稿</a:t>
                      </a:r>
                      <a:endParaRPr kumimoji="1" lang="ja-JP" altLang="en-US" sz="1600" b="0" dirty="0">
                        <a:solidFill>
                          <a:schemeClr val="bg2"/>
                        </a:solidFill>
                      </a:endParaRP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r>
            </a:tbl>
          </a:graphicData>
        </a:graphic>
      </p:graphicFrame>
      <p:sp>
        <p:nvSpPr>
          <p:cNvPr id="9" name="正方形/長方形 8"/>
          <p:cNvSpPr/>
          <p:nvPr/>
        </p:nvSpPr>
        <p:spPr>
          <a:xfrm>
            <a:off x="4724231" y="6063679"/>
            <a:ext cx="4953000" cy="276999"/>
          </a:xfrm>
          <a:prstGeom prst="rect">
            <a:avLst/>
          </a:prstGeom>
        </p:spPr>
        <p:txBody>
          <a:bodyPr>
            <a:spAutoFit/>
          </a:bodyPr>
          <a:lstStyle/>
          <a:p>
            <a:pPr algn="r">
              <a:spcAft>
                <a:spcPts val="0"/>
              </a:spcAft>
            </a:pPr>
            <a:r>
              <a:rPr lang="ja-JP" altLang="ja-JP" sz="1200" kern="100" dirty="0">
                <a:solidFill>
                  <a:schemeClr val="bg2"/>
                </a:solidFill>
                <a:latin typeface="+mn-ea"/>
                <a:ea typeface="+mn-ea"/>
                <a:cs typeface="Times New Roman" panose="02020603050405020304" pitchFamily="18" charset="0"/>
              </a:rPr>
              <a:t>出典</a:t>
            </a:r>
            <a:r>
              <a:rPr lang="ja-JP" altLang="ja-JP" sz="1200" kern="100" dirty="0" smtClean="0">
                <a:solidFill>
                  <a:schemeClr val="bg2"/>
                </a:solidFill>
                <a:latin typeface="+mn-ea"/>
                <a:ea typeface="+mn-ea"/>
                <a:cs typeface="Times New Roman" panose="02020603050405020304" pitchFamily="18" charset="0"/>
              </a:rPr>
              <a:t>：</a:t>
            </a:r>
            <a:r>
              <a:rPr lang="ja-JP" altLang="en-US" sz="1200" kern="100" dirty="0" smtClean="0">
                <a:solidFill>
                  <a:schemeClr val="bg2"/>
                </a:solidFill>
                <a:latin typeface="+mn-ea"/>
                <a:ea typeface="+mn-ea"/>
                <a:cs typeface="Times New Roman" panose="02020603050405020304" pitchFamily="18" charset="0"/>
              </a:rPr>
              <a:t>静岡県「富岳３７７６景」投稿に当たっての注意事項　より</a:t>
            </a:r>
            <a:endParaRPr lang="ja-JP" altLang="ja-JP" sz="1200" kern="100" dirty="0">
              <a:solidFill>
                <a:schemeClr val="bg2"/>
              </a:solidFill>
              <a:effectLst/>
              <a:latin typeface="+mn-ea"/>
              <a:ea typeface="+mn-ea"/>
              <a:cs typeface="Times New Roman" panose="02020603050405020304" pitchFamily="18" charset="0"/>
            </a:endParaRPr>
          </a:p>
        </p:txBody>
      </p:sp>
    </p:spTree>
    <p:extLst>
      <p:ext uri="{BB962C8B-B14F-4D97-AF65-F5344CB8AC3E}">
        <p14:creationId xmlns:p14="http://schemas.microsoft.com/office/powerpoint/2010/main" val="60575136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bwMode="auto">
          <a:xfrm>
            <a:off x="303521" y="1173076"/>
            <a:ext cx="9245878" cy="959780"/>
          </a:xfrm>
          <a:prstGeom prst="rect">
            <a:avLst/>
          </a:prstGeom>
          <a:ln>
            <a:headEnd type="none" w="sm" len="sm"/>
            <a:tailEnd type="none" w="sm" len="sm"/>
          </a:ln>
        </p:spPr>
        <p:style>
          <a:lnRef idx="2">
            <a:schemeClr val="accent2"/>
          </a:lnRef>
          <a:fillRef idx="1">
            <a:schemeClr val="lt1"/>
          </a:fillRef>
          <a:effectRef idx="0">
            <a:schemeClr val="accent2"/>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2" name="タイトル 1"/>
          <p:cNvSpPr>
            <a:spLocks noGrp="1"/>
          </p:cNvSpPr>
          <p:nvPr>
            <p:ph type="title"/>
          </p:nvPr>
        </p:nvSpPr>
        <p:spPr/>
        <p:txBody>
          <a:bodyPr>
            <a:normAutofit/>
          </a:bodyPr>
          <a:lstStyle/>
          <a:p>
            <a:r>
              <a:rPr kumimoji="1" lang="en-US" altLang="ja-JP" sz="2400" dirty="0" smtClean="0"/>
              <a:t>Q. </a:t>
            </a:r>
            <a:r>
              <a:rPr lang="ja-JP" altLang="en-US" sz="2400" dirty="0" smtClean="0"/>
              <a:t>第三者</a:t>
            </a:r>
            <a:r>
              <a:rPr lang="ja-JP" altLang="en-US" sz="2400" dirty="0"/>
              <a:t>情報を含むデータを公開する場合について</a:t>
            </a:r>
          </a:p>
        </p:txBody>
      </p:sp>
      <p:sp>
        <p:nvSpPr>
          <p:cNvPr id="3" name="コンテンツ プレースホルダー 2"/>
          <p:cNvSpPr>
            <a:spLocks noGrp="1"/>
          </p:cNvSpPr>
          <p:nvPr>
            <p:ph idx="1"/>
          </p:nvPr>
        </p:nvSpPr>
        <p:spPr>
          <a:xfrm>
            <a:off x="352621" y="1268760"/>
            <a:ext cx="9146415" cy="984436"/>
          </a:xfrm>
        </p:spPr>
        <p:txBody>
          <a:bodyPr>
            <a:normAutofit fontScale="77500" lnSpcReduction="20000"/>
          </a:bodyPr>
          <a:lstStyle/>
          <a:p>
            <a:pPr marL="17100" indent="0">
              <a:spcBef>
                <a:spcPts val="600"/>
              </a:spcBef>
              <a:buNone/>
            </a:pPr>
            <a:r>
              <a:rPr lang="ja-JP" altLang="en-US" dirty="0">
                <a:solidFill>
                  <a:schemeClr val="bg2"/>
                </a:solidFill>
              </a:rPr>
              <a:t>そもそも第三者情報をオープンデータ化してよい</a:t>
            </a:r>
            <a:r>
              <a:rPr lang="ja-JP" altLang="en-US" dirty="0" smtClean="0">
                <a:solidFill>
                  <a:schemeClr val="bg2"/>
                </a:solidFill>
              </a:rPr>
              <a:t>のでしょうか</a:t>
            </a:r>
            <a:endParaRPr lang="en-US" altLang="ja-JP" dirty="0" smtClean="0">
              <a:solidFill>
                <a:schemeClr val="bg2"/>
              </a:solidFill>
            </a:endParaRPr>
          </a:p>
          <a:p>
            <a:pPr marL="17100" indent="0">
              <a:spcBef>
                <a:spcPts val="600"/>
              </a:spcBef>
              <a:buNone/>
            </a:pPr>
            <a:r>
              <a:rPr lang="ja-JP" altLang="en-US" dirty="0" smtClean="0">
                <a:solidFill>
                  <a:schemeClr val="bg2"/>
                </a:solidFill>
              </a:rPr>
              <a:t>また、第三者</a:t>
            </a:r>
            <a:r>
              <a:rPr lang="ja-JP" altLang="en-US" dirty="0">
                <a:solidFill>
                  <a:schemeClr val="bg2"/>
                </a:solidFill>
              </a:rPr>
              <a:t>情報部分の第三者情報はどこまで示せば</a:t>
            </a:r>
            <a:r>
              <a:rPr lang="ja-JP" altLang="en-US" dirty="0" smtClean="0">
                <a:solidFill>
                  <a:schemeClr val="bg2"/>
                </a:solidFill>
              </a:rPr>
              <a:t>よいでしょうか</a:t>
            </a:r>
            <a:endParaRPr lang="en-US" altLang="ja-JP" dirty="0" smtClean="0">
              <a:solidFill>
                <a:schemeClr val="bg2"/>
              </a:solidFill>
            </a:endParaRPr>
          </a:p>
          <a:p>
            <a:pPr marL="17100" indent="0">
              <a:spcBef>
                <a:spcPts val="600"/>
              </a:spcBef>
              <a:buNone/>
            </a:pPr>
            <a:r>
              <a:rPr lang="ja-JP" altLang="en-US" dirty="0">
                <a:solidFill>
                  <a:schemeClr val="bg2"/>
                </a:solidFill>
              </a:rPr>
              <a:t>データ利用者が第三者情報について第三者と調整するのは現実的でないので</a:t>
            </a:r>
            <a:r>
              <a:rPr lang="ja-JP" altLang="en-US" dirty="0" smtClean="0">
                <a:solidFill>
                  <a:schemeClr val="bg2"/>
                </a:solidFill>
              </a:rPr>
              <a:t>はないでしょうか</a:t>
            </a:r>
            <a:endParaRPr lang="ja-JP" altLang="en-US" dirty="0">
              <a:solidFill>
                <a:schemeClr val="bg2"/>
              </a:solidFill>
            </a:endParaRP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43</a:t>
            </a:fld>
            <a:endParaRPr lang="en-US" altLang="ja-JP"/>
          </a:p>
        </p:txBody>
      </p:sp>
      <p:sp>
        <p:nvSpPr>
          <p:cNvPr id="6" name="テキスト ボックス 5"/>
          <p:cNvSpPr txBox="1"/>
          <p:nvPr/>
        </p:nvSpPr>
        <p:spPr>
          <a:xfrm>
            <a:off x="303521" y="2289061"/>
            <a:ext cx="9245878" cy="4031873"/>
          </a:xfrm>
          <a:prstGeom prst="rect">
            <a:avLst/>
          </a:prstGeom>
          <a:noFill/>
        </p:spPr>
        <p:txBody>
          <a:bodyPr wrap="square" rtlCol="0">
            <a:spAutoFit/>
          </a:bodyPr>
          <a:lstStyle/>
          <a:p>
            <a:pPr algn="l"/>
            <a:r>
              <a:rPr kumimoji="1" lang="ja-JP" altLang="en-US" sz="1600" dirty="0" smtClean="0">
                <a:solidFill>
                  <a:schemeClr val="bg2"/>
                </a:solidFill>
                <a:latin typeface="+mn-ea"/>
                <a:ea typeface="+mn-ea"/>
                <a:cs typeface="ヒラギノ角ゴ ProN W6"/>
              </a:rPr>
              <a:t>回答：</a:t>
            </a:r>
            <a:endParaRPr kumimoji="1" lang="en-US" altLang="ja-JP" sz="1600" dirty="0" smtClean="0">
              <a:solidFill>
                <a:schemeClr val="bg2"/>
              </a:solidFill>
              <a:latin typeface="+mn-ea"/>
              <a:ea typeface="+mn-ea"/>
              <a:cs typeface="ヒラギノ角ゴ ProN W6"/>
            </a:endParaRPr>
          </a:p>
          <a:p>
            <a:pPr algn="l"/>
            <a:endParaRPr kumimoji="1" lang="en-US" altLang="ja-JP" sz="1600" dirty="0">
              <a:solidFill>
                <a:schemeClr val="bg2"/>
              </a:solidFill>
              <a:latin typeface="+mn-ea"/>
              <a:ea typeface="+mn-ea"/>
              <a:cs typeface="ヒラギノ角ゴ ProN W6"/>
            </a:endParaRPr>
          </a:p>
          <a:p>
            <a:pPr algn="l"/>
            <a:r>
              <a:rPr kumimoji="1" lang="ja-JP" altLang="en-US" sz="1600" dirty="0">
                <a:solidFill>
                  <a:schemeClr val="bg2"/>
                </a:solidFill>
                <a:latin typeface="+mn-ea"/>
                <a:ea typeface="+mn-ea"/>
                <a:cs typeface="ヒラギノ角ゴ ProN W6"/>
              </a:rPr>
              <a:t>第三者が権利を有するデータをオープンデータとする場合、当該権利者に許諾を得れば、オープンデータとすることが可能</a:t>
            </a:r>
            <a:r>
              <a:rPr kumimoji="1" lang="ja-JP" altLang="en-US" sz="1600" dirty="0" smtClean="0">
                <a:solidFill>
                  <a:schemeClr val="bg2"/>
                </a:solidFill>
                <a:latin typeface="+mn-ea"/>
                <a:ea typeface="+mn-ea"/>
                <a:cs typeface="ヒラギノ角ゴ ProN W6"/>
              </a:rPr>
              <a:t>です。</a:t>
            </a:r>
            <a:endParaRPr kumimoji="1" lang="ja-JP" altLang="en-US" sz="1600" dirty="0">
              <a:solidFill>
                <a:schemeClr val="bg2"/>
              </a:solidFill>
              <a:latin typeface="+mn-ea"/>
              <a:ea typeface="+mn-ea"/>
              <a:cs typeface="ヒラギノ角ゴ ProN W6"/>
            </a:endParaRPr>
          </a:p>
          <a:p>
            <a:pPr algn="l"/>
            <a:r>
              <a:rPr kumimoji="1" lang="ja-JP" altLang="en-US" sz="1600" dirty="0">
                <a:solidFill>
                  <a:schemeClr val="bg2"/>
                </a:solidFill>
                <a:latin typeface="+mn-ea"/>
                <a:ea typeface="+mn-ea"/>
                <a:cs typeface="ヒラギノ角ゴ ProN W6"/>
              </a:rPr>
              <a:t>自治体が保有するデータをオープンデータとする場合、第三者が権利を有するデータも含めてオープンデータとする必要性は存在</a:t>
            </a:r>
            <a:r>
              <a:rPr kumimoji="1" lang="ja-JP" altLang="en-US" sz="1600" dirty="0" smtClean="0">
                <a:solidFill>
                  <a:schemeClr val="bg2"/>
                </a:solidFill>
                <a:latin typeface="+mn-ea"/>
                <a:ea typeface="+mn-ea"/>
                <a:cs typeface="ヒラギノ角ゴ ProN W6"/>
              </a:rPr>
              <a:t>しません。</a:t>
            </a:r>
            <a:r>
              <a:rPr kumimoji="1" lang="ja-JP" altLang="en-US" sz="1600" dirty="0">
                <a:solidFill>
                  <a:schemeClr val="bg2"/>
                </a:solidFill>
                <a:latin typeface="+mn-ea"/>
                <a:ea typeface="+mn-ea"/>
                <a:cs typeface="ヒラギノ角ゴ ProN W6"/>
              </a:rPr>
              <a:t>ただし、利用者の立場からは第三者のものも含めてオープンデータとされた方が、</a:t>
            </a:r>
            <a:r>
              <a:rPr kumimoji="1" lang="ja-JP" altLang="en-US" sz="1600" dirty="0" smtClean="0">
                <a:solidFill>
                  <a:schemeClr val="bg2"/>
                </a:solidFill>
                <a:latin typeface="+mn-ea"/>
                <a:ea typeface="+mn-ea"/>
                <a:cs typeface="ヒラギノ角ゴ ProN W6"/>
              </a:rPr>
              <a:t>利用しやすい</a:t>
            </a:r>
            <a:r>
              <a:rPr kumimoji="1" lang="ja-JP" altLang="en-US" sz="1600" dirty="0">
                <a:solidFill>
                  <a:schemeClr val="bg2"/>
                </a:solidFill>
                <a:latin typeface="+mn-ea"/>
                <a:ea typeface="+mn-ea"/>
                <a:cs typeface="ヒラギノ角ゴ ProN W6"/>
              </a:rPr>
              <a:t>ことに</a:t>
            </a:r>
            <a:r>
              <a:rPr kumimoji="1" lang="ja-JP" altLang="en-US" sz="1600" dirty="0" smtClean="0">
                <a:solidFill>
                  <a:schemeClr val="bg2"/>
                </a:solidFill>
                <a:latin typeface="+mn-ea"/>
                <a:ea typeface="+mn-ea"/>
                <a:cs typeface="ヒラギノ角ゴ ProN W6"/>
              </a:rPr>
              <a:t>なります。</a:t>
            </a:r>
            <a:endParaRPr kumimoji="1" lang="en-US" altLang="ja-JP" sz="1600" dirty="0" smtClean="0">
              <a:solidFill>
                <a:schemeClr val="bg2"/>
              </a:solidFill>
              <a:latin typeface="+mn-ea"/>
              <a:ea typeface="+mn-ea"/>
              <a:cs typeface="ヒラギノ角ゴ ProN W6"/>
            </a:endParaRPr>
          </a:p>
          <a:p>
            <a:pPr algn="l"/>
            <a:r>
              <a:rPr kumimoji="1" lang="ja-JP" altLang="en-US" sz="1600" dirty="0" smtClean="0">
                <a:solidFill>
                  <a:schemeClr val="bg2"/>
                </a:solidFill>
                <a:latin typeface="+mn-ea"/>
                <a:ea typeface="+mn-ea"/>
                <a:cs typeface="ヒラギノ角ゴ ProN W6"/>
              </a:rPr>
              <a:t>第三者</a:t>
            </a:r>
            <a:r>
              <a:rPr kumimoji="1" lang="ja-JP" altLang="en-US" sz="1600" dirty="0">
                <a:solidFill>
                  <a:schemeClr val="bg2"/>
                </a:solidFill>
                <a:latin typeface="+mn-ea"/>
                <a:ea typeface="+mn-ea"/>
                <a:cs typeface="ヒラギノ角ゴ ProN W6"/>
              </a:rPr>
              <a:t>の著作物であることを示す際には、第三者の著作物について引用として示すなど、明らかに他者の著作物を利用しているように見せることが重要</a:t>
            </a:r>
            <a:r>
              <a:rPr kumimoji="1" lang="ja-JP" altLang="en-US" sz="1600" dirty="0" smtClean="0">
                <a:solidFill>
                  <a:schemeClr val="bg2"/>
                </a:solidFill>
                <a:latin typeface="+mn-ea"/>
                <a:ea typeface="+mn-ea"/>
                <a:cs typeface="ヒラギノ角ゴ ProN W6"/>
              </a:rPr>
              <a:t>です。</a:t>
            </a:r>
            <a:r>
              <a:rPr kumimoji="1" lang="ja-JP" altLang="en-US" sz="1600" dirty="0">
                <a:solidFill>
                  <a:schemeClr val="bg2"/>
                </a:solidFill>
                <a:latin typeface="+mn-ea"/>
                <a:ea typeface="+mn-ea"/>
                <a:cs typeface="ヒラギノ角ゴ ProN W6"/>
              </a:rPr>
              <a:t>情報通信白書の例のように、許諾を得ていない図表等のリストを示すことが最も望ましい方法で</a:t>
            </a:r>
            <a:r>
              <a:rPr kumimoji="1" lang="ja-JP" altLang="en-US" sz="1600" dirty="0" smtClean="0">
                <a:solidFill>
                  <a:schemeClr val="bg2"/>
                </a:solidFill>
                <a:latin typeface="+mn-ea"/>
                <a:ea typeface="+mn-ea"/>
                <a:cs typeface="ヒラギノ角ゴ ProN W6"/>
              </a:rPr>
              <a:t>はありますが、</a:t>
            </a:r>
            <a:r>
              <a:rPr kumimoji="1" lang="ja-JP" altLang="en-US" sz="1600" dirty="0">
                <a:solidFill>
                  <a:schemeClr val="bg2"/>
                </a:solidFill>
                <a:latin typeface="+mn-ea"/>
                <a:ea typeface="+mn-ea"/>
                <a:cs typeface="ヒラギノ角ゴ ProN W6"/>
              </a:rPr>
              <a:t>引用部分はすべて許諾を得ていないと示す方法</a:t>
            </a:r>
            <a:r>
              <a:rPr kumimoji="1" lang="ja-JP" altLang="en-US" sz="1600" dirty="0" smtClean="0">
                <a:solidFill>
                  <a:schemeClr val="bg2"/>
                </a:solidFill>
                <a:latin typeface="+mn-ea"/>
                <a:ea typeface="+mn-ea"/>
                <a:cs typeface="ヒラギノ角ゴ ProN W6"/>
              </a:rPr>
              <a:t>でもよいとされています。</a:t>
            </a:r>
            <a:endParaRPr kumimoji="1" lang="en-US" altLang="ja-JP" sz="1600" dirty="0" smtClean="0">
              <a:solidFill>
                <a:schemeClr val="bg2"/>
              </a:solidFill>
              <a:latin typeface="+mn-ea"/>
              <a:ea typeface="+mn-ea"/>
              <a:cs typeface="ヒラギノ角ゴ ProN W6"/>
            </a:endParaRPr>
          </a:p>
          <a:p>
            <a:pPr algn="l"/>
            <a:r>
              <a:rPr kumimoji="1" lang="ja-JP" altLang="en-US" sz="1600" dirty="0" smtClean="0">
                <a:solidFill>
                  <a:schemeClr val="bg2"/>
                </a:solidFill>
                <a:latin typeface="+mn-ea"/>
                <a:ea typeface="+mn-ea"/>
                <a:cs typeface="ヒラギノ角ゴ ProN W6"/>
              </a:rPr>
              <a:t>データ利用者が交渉をしやすくするために第三者の著作物についての連絡先を掲載</a:t>
            </a:r>
            <a:r>
              <a:rPr kumimoji="1" lang="ja-JP" altLang="en-US" sz="1600" dirty="0">
                <a:solidFill>
                  <a:schemeClr val="bg2"/>
                </a:solidFill>
                <a:latin typeface="+mn-ea"/>
                <a:ea typeface="+mn-ea"/>
                <a:cs typeface="ヒラギノ角ゴ ProN W6"/>
              </a:rPr>
              <a:t>することが</a:t>
            </a:r>
            <a:r>
              <a:rPr kumimoji="1" lang="ja-JP" altLang="en-US" sz="1600" dirty="0" smtClean="0">
                <a:solidFill>
                  <a:schemeClr val="bg2"/>
                </a:solidFill>
                <a:latin typeface="+mn-ea"/>
                <a:ea typeface="+mn-ea"/>
                <a:cs typeface="ヒラギノ角ゴ ProN W6"/>
              </a:rPr>
              <a:t>望ましいですが</a:t>
            </a:r>
            <a:r>
              <a:rPr kumimoji="1" lang="ja-JP" altLang="en-US" sz="1600" dirty="0">
                <a:solidFill>
                  <a:schemeClr val="bg2"/>
                </a:solidFill>
                <a:latin typeface="+mn-ea"/>
                <a:ea typeface="+mn-ea"/>
                <a:cs typeface="ヒラギノ角ゴ ProN W6"/>
              </a:rPr>
              <a:t>、これも権利者が拒否する</a:t>
            </a:r>
            <a:r>
              <a:rPr kumimoji="1" lang="ja-JP" altLang="en-US" sz="1600" dirty="0" smtClean="0">
                <a:solidFill>
                  <a:schemeClr val="bg2"/>
                </a:solidFill>
                <a:latin typeface="+mn-ea"/>
                <a:ea typeface="+mn-ea"/>
                <a:cs typeface="ヒラギノ角ゴ ProN W6"/>
              </a:rPr>
              <a:t>可能性がありますので、可能</a:t>
            </a:r>
            <a:r>
              <a:rPr kumimoji="1" lang="ja-JP" altLang="en-US" sz="1600" dirty="0">
                <a:solidFill>
                  <a:schemeClr val="bg2"/>
                </a:solidFill>
                <a:latin typeface="+mn-ea"/>
                <a:ea typeface="+mn-ea"/>
                <a:cs typeface="ヒラギノ角ゴ ProN W6"/>
              </a:rPr>
              <a:t>な範囲で示すことに</a:t>
            </a:r>
            <a:r>
              <a:rPr kumimoji="1" lang="ja-JP" altLang="en-US" sz="1600" dirty="0" smtClean="0">
                <a:solidFill>
                  <a:schemeClr val="bg2"/>
                </a:solidFill>
                <a:latin typeface="+mn-ea"/>
                <a:ea typeface="+mn-ea"/>
                <a:cs typeface="ヒラギノ角ゴ ProN W6"/>
              </a:rPr>
              <a:t>なります。連絡先を掲載しない結果、</a:t>
            </a:r>
            <a:r>
              <a:rPr kumimoji="1" lang="ja-JP" altLang="en-US" sz="1600" dirty="0">
                <a:solidFill>
                  <a:schemeClr val="bg2"/>
                </a:solidFill>
                <a:latin typeface="+mn-ea"/>
                <a:ea typeface="+mn-ea"/>
                <a:cs typeface="ヒラギノ角ゴ ProN W6"/>
              </a:rPr>
              <a:t>利用者が第三者の著作物について権利許諾を受けることが難しくなるということも</a:t>
            </a:r>
            <a:r>
              <a:rPr kumimoji="1" lang="ja-JP" altLang="en-US" sz="1600" dirty="0" smtClean="0">
                <a:solidFill>
                  <a:schemeClr val="bg2"/>
                </a:solidFill>
                <a:latin typeface="+mn-ea"/>
                <a:ea typeface="+mn-ea"/>
                <a:cs typeface="ヒラギノ角ゴ ProN W6"/>
              </a:rPr>
              <a:t>あり得ますが、もともと第三者</a:t>
            </a:r>
            <a:r>
              <a:rPr kumimoji="1" lang="ja-JP" altLang="en-US" sz="1600" dirty="0">
                <a:solidFill>
                  <a:schemeClr val="bg2"/>
                </a:solidFill>
                <a:latin typeface="+mn-ea"/>
                <a:ea typeface="+mn-ea"/>
                <a:cs typeface="ヒラギノ角ゴ ProN W6"/>
              </a:rPr>
              <a:t>の著作物について</a:t>
            </a:r>
            <a:r>
              <a:rPr kumimoji="1" lang="ja-JP" altLang="en-US" sz="1600" dirty="0" smtClean="0">
                <a:solidFill>
                  <a:schemeClr val="bg2"/>
                </a:solidFill>
                <a:latin typeface="+mn-ea"/>
                <a:ea typeface="+mn-ea"/>
                <a:cs typeface="ヒラギノ角ゴ ProN W6"/>
              </a:rPr>
              <a:t>はオープンデータ公開以前にも権利処理をすることが求められています。権利</a:t>
            </a:r>
            <a:r>
              <a:rPr kumimoji="1" lang="ja-JP" altLang="en-US" sz="1600" dirty="0">
                <a:solidFill>
                  <a:schemeClr val="bg2"/>
                </a:solidFill>
                <a:latin typeface="+mn-ea"/>
                <a:ea typeface="+mn-ea"/>
                <a:cs typeface="ヒラギノ角ゴ ProN W6"/>
              </a:rPr>
              <a:t>許諾が従来よりも難しくなるというわけで</a:t>
            </a:r>
            <a:r>
              <a:rPr kumimoji="1" lang="ja-JP" altLang="en-US" sz="1600" dirty="0" smtClean="0">
                <a:solidFill>
                  <a:schemeClr val="bg2"/>
                </a:solidFill>
                <a:latin typeface="+mn-ea"/>
                <a:ea typeface="+mn-ea"/>
                <a:cs typeface="ヒラギノ角ゴ ProN W6"/>
              </a:rPr>
              <a:t>はありません。</a:t>
            </a:r>
            <a:endParaRPr kumimoji="1" lang="ja-JP" altLang="en-US" sz="1600" dirty="0">
              <a:solidFill>
                <a:schemeClr val="bg2"/>
              </a:solidFill>
              <a:latin typeface="+mn-ea"/>
              <a:ea typeface="+mn-ea"/>
              <a:cs typeface="ヒラギノ角ゴ ProN W6"/>
            </a:endParaRPr>
          </a:p>
        </p:txBody>
      </p:sp>
    </p:spTree>
    <p:extLst>
      <p:ext uri="{BB962C8B-B14F-4D97-AF65-F5344CB8AC3E}">
        <p14:creationId xmlns:p14="http://schemas.microsoft.com/office/powerpoint/2010/main" val="10785533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本法人の設立が承認されました。"/>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オープンデータと関連する法制度</a:t>
            </a:r>
            <a:endParaRPr kumimoji="1" lang="ja-JP" altLang="en-US" dirty="0"/>
          </a:p>
        </p:txBody>
      </p:sp>
      <p:sp>
        <p:nvSpPr>
          <p:cNvPr id="3" name="テキス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32A7F7E3-2EA5-4E0E-99DF-9D27F789031C}" type="slidenum">
              <a:rPr lang="ja-JP" altLang="en-US" smtClean="0"/>
              <a:pPr/>
              <a:t>5</a:t>
            </a:fld>
            <a:endParaRPr lang="en-US" altLang="ja-JP"/>
          </a:p>
        </p:txBody>
      </p:sp>
    </p:spTree>
    <p:extLst>
      <p:ext uri="{BB962C8B-B14F-4D97-AF65-F5344CB8AC3E}">
        <p14:creationId xmlns:p14="http://schemas.microsoft.com/office/powerpoint/2010/main" val="2263799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オープンデータに関連する法律①</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行政機関の保有するデータについて、オープンデータ化に関連する法制度としては、以下のものがあげられる</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6</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4153450629"/>
              </p:ext>
            </p:extLst>
          </p:nvPr>
        </p:nvGraphicFramePr>
        <p:xfrm>
          <a:off x="560512" y="2060848"/>
          <a:ext cx="9145015" cy="4104456"/>
        </p:xfrm>
        <a:graphic>
          <a:graphicData uri="http://schemas.openxmlformats.org/drawingml/2006/table">
            <a:tbl>
              <a:tblPr firstRow="1" bandRow="1">
                <a:tableStyleId>{21E4AEA4-8DFA-4A89-87EB-49C32662AFE0}</a:tableStyleId>
              </a:tblPr>
              <a:tblGrid>
                <a:gridCol w="432047"/>
                <a:gridCol w="3168352"/>
                <a:gridCol w="5544616"/>
              </a:tblGrid>
              <a:tr h="395806">
                <a:tc>
                  <a:txBody>
                    <a:bodyPr/>
                    <a:lstStyle/>
                    <a:p>
                      <a:endParaRPr kumimoji="1" lang="ja-JP" altLang="en-US" sz="1400" dirty="0"/>
                    </a:p>
                  </a:txBody>
                  <a:tcPr anchor="ctr"/>
                </a:tc>
                <a:tc>
                  <a:txBody>
                    <a:bodyPr/>
                    <a:lstStyle/>
                    <a:p>
                      <a:r>
                        <a:rPr kumimoji="1" lang="ja-JP" altLang="en-US" sz="1400" dirty="0" smtClean="0"/>
                        <a:t>法律</a:t>
                      </a:r>
                      <a:endParaRPr kumimoji="1" lang="ja-JP" altLang="en-US" sz="1400" dirty="0"/>
                    </a:p>
                  </a:txBody>
                  <a:tcPr anchor="ctr"/>
                </a:tc>
                <a:tc>
                  <a:txBody>
                    <a:bodyPr/>
                    <a:lstStyle/>
                    <a:p>
                      <a:r>
                        <a:rPr kumimoji="1" lang="ja-JP" altLang="en-US" sz="1400" dirty="0" smtClean="0"/>
                        <a:t>オープンデータとの関係</a:t>
                      </a:r>
                      <a:endParaRPr kumimoji="1" lang="ja-JP" altLang="en-US" sz="1400" dirty="0"/>
                    </a:p>
                  </a:txBody>
                  <a:tcPr anchor="ctr"/>
                </a:tc>
              </a:tr>
              <a:tr h="1236217">
                <a:tc rowSpan="3">
                  <a:txBody>
                    <a:bodyPr/>
                    <a:lstStyle/>
                    <a:p>
                      <a:pPr marL="0" marR="0" lvl="1" indent="0" algn="ctr" defTabSz="672541" rtl="0" eaLnBrk="1" fontAlgn="auto" latinLnBrk="0" hangingPunct="1">
                        <a:lnSpc>
                          <a:spcPct val="100000"/>
                        </a:lnSpc>
                        <a:spcBef>
                          <a:spcPts val="0"/>
                        </a:spcBef>
                        <a:spcAft>
                          <a:spcPts val="0"/>
                        </a:spcAft>
                        <a:buClrTx/>
                        <a:buSzTx/>
                        <a:buFontTx/>
                        <a:buNone/>
                        <a:tabLst/>
                        <a:defRPr/>
                      </a:pPr>
                      <a:r>
                        <a:rPr lang="ja-JP" altLang="en-US" sz="1400" dirty="0" smtClean="0">
                          <a:solidFill>
                            <a:schemeClr val="bg2"/>
                          </a:solidFill>
                        </a:rPr>
                        <a:t>情報公開関係</a:t>
                      </a:r>
                      <a:endParaRPr lang="en-US" altLang="ja-JP" sz="1400" dirty="0" smtClean="0">
                        <a:solidFill>
                          <a:schemeClr val="bg2"/>
                        </a:solidFill>
                      </a:endParaRPr>
                    </a:p>
                  </a:txBody>
                  <a:tcPr vert="eaVert" anchor="ctr"/>
                </a:tc>
                <a:tc>
                  <a:txBody>
                    <a:bodyPr/>
                    <a:lstStyle/>
                    <a:p>
                      <a:pPr marL="0" marR="0" lvl="1" indent="0" algn="l" defTabSz="672541" rtl="0" eaLnBrk="1" fontAlgn="auto" latinLnBrk="0" hangingPunct="1">
                        <a:lnSpc>
                          <a:spcPct val="100000"/>
                        </a:lnSpc>
                        <a:spcBef>
                          <a:spcPts val="0"/>
                        </a:spcBef>
                        <a:spcAft>
                          <a:spcPts val="0"/>
                        </a:spcAft>
                        <a:buClrTx/>
                        <a:buSzTx/>
                        <a:buFontTx/>
                        <a:buNone/>
                        <a:tabLst/>
                        <a:defRPr/>
                      </a:pPr>
                      <a:r>
                        <a:rPr lang="ja-JP" altLang="en-US" sz="1400" dirty="0" smtClean="0"/>
                        <a:t>行政機関の保有する情報の公開に関する法律（平成</a:t>
                      </a:r>
                      <a:r>
                        <a:rPr lang="en-US" altLang="ja-JP" sz="1400" dirty="0" smtClean="0"/>
                        <a:t>11</a:t>
                      </a:r>
                      <a:r>
                        <a:rPr lang="ja-JP" altLang="en-US" sz="1400" dirty="0" smtClean="0"/>
                        <a:t>年</a:t>
                      </a:r>
                      <a:r>
                        <a:rPr lang="en-US" altLang="ja-JP" sz="1400" dirty="0" smtClean="0"/>
                        <a:t>5</a:t>
                      </a:r>
                      <a:r>
                        <a:rPr lang="ja-JP" altLang="en-US" sz="1400" dirty="0" smtClean="0"/>
                        <a:t>月</a:t>
                      </a:r>
                      <a:r>
                        <a:rPr lang="en-US" altLang="ja-JP" sz="1400" dirty="0" smtClean="0"/>
                        <a:t>14</a:t>
                      </a:r>
                      <a:r>
                        <a:rPr lang="ja-JP" altLang="en-US" sz="1400" dirty="0" smtClean="0"/>
                        <a:t>日法律第</a:t>
                      </a:r>
                      <a:r>
                        <a:rPr lang="en-US" altLang="ja-JP" sz="1400" dirty="0" smtClean="0"/>
                        <a:t>42</a:t>
                      </a:r>
                      <a:r>
                        <a:rPr lang="ja-JP" altLang="en-US" sz="1400" dirty="0" smtClean="0"/>
                        <a:t>号）</a:t>
                      </a:r>
                      <a:endParaRPr lang="en-US" altLang="ja-JP" sz="1400" dirty="0" smtClean="0">
                        <a:solidFill>
                          <a:schemeClr val="bg2"/>
                        </a:solidFill>
                      </a:endParaRPr>
                    </a:p>
                  </a:txBody>
                  <a:tcPr anchor="ctr"/>
                </a:tc>
                <a:tc>
                  <a:txBody>
                    <a:bodyPr/>
                    <a:lstStyle/>
                    <a:p>
                      <a:pPr marL="285750" indent="-285750">
                        <a:buFont typeface="Arial" panose="020B0604020202020204" pitchFamily="34" charset="0"/>
                        <a:buChar char="•"/>
                      </a:pPr>
                      <a:r>
                        <a:rPr kumimoji="1" lang="ja-JP" altLang="en-US" sz="1400" dirty="0" smtClean="0"/>
                        <a:t>情報の公開について定めた制度であり、情報の利活用については定めていない。</a:t>
                      </a:r>
                      <a:endParaRPr kumimoji="1" lang="en-US" altLang="ja-JP" sz="1400" dirty="0" smtClean="0"/>
                    </a:p>
                    <a:p>
                      <a:pPr marL="285750" indent="-285750">
                        <a:buFont typeface="Arial" panose="020B0604020202020204" pitchFamily="34" charset="0"/>
                        <a:buChar char="•"/>
                      </a:pPr>
                      <a:r>
                        <a:rPr kumimoji="1" lang="ja-JP" altLang="en-US" sz="1400" dirty="0" smtClean="0"/>
                        <a:t>本制度で公開されたデータは基本的に二次利用が可能であるが、行政機関の著作権を上書きするものでは無い。（権利処理が別途必要）</a:t>
                      </a:r>
                      <a:endParaRPr kumimoji="1" lang="ja-JP" altLang="en-US" sz="1400" dirty="0"/>
                    </a:p>
                  </a:txBody>
                  <a:tcPr/>
                </a:tc>
              </a:tr>
              <a:tr h="1463941">
                <a:tc vMerge="1">
                  <a:txBody>
                    <a:bodyPr/>
                    <a:lstStyle/>
                    <a:p>
                      <a:endParaRPr kumimoji="1" lang="ja-JP" altLang="en-US" sz="1400" dirty="0"/>
                    </a:p>
                  </a:txBody>
                  <a:tcPr anchor="ctr"/>
                </a:tc>
                <a:tc>
                  <a:txBody>
                    <a:bodyPr/>
                    <a:lstStyle/>
                    <a:p>
                      <a:r>
                        <a:rPr lang="ja-JP" altLang="en-US" sz="1400" dirty="0" smtClean="0"/>
                        <a:t>公文書等の管理に関する法律（平成</a:t>
                      </a:r>
                      <a:r>
                        <a:rPr lang="en-US" altLang="ja-JP" sz="1400" dirty="0" smtClean="0"/>
                        <a:t>21</a:t>
                      </a:r>
                      <a:r>
                        <a:rPr lang="ja-JP" altLang="en-US" sz="1400" dirty="0" smtClean="0"/>
                        <a:t>年</a:t>
                      </a:r>
                      <a:r>
                        <a:rPr lang="en-US" altLang="ja-JP" sz="1400" dirty="0" smtClean="0"/>
                        <a:t>7</a:t>
                      </a:r>
                      <a:r>
                        <a:rPr lang="ja-JP" altLang="en-US" sz="1400" dirty="0" smtClean="0"/>
                        <a:t>月</a:t>
                      </a:r>
                      <a:r>
                        <a:rPr lang="en-US" altLang="ja-JP" sz="1400" dirty="0" smtClean="0"/>
                        <a:t>1</a:t>
                      </a:r>
                      <a:r>
                        <a:rPr lang="ja-JP" altLang="en-US" sz="1400" dirty="0" smtClean="0"/>
                        <a:t>日法律第</a:t>
                      </a:r>
                      <a:r>
                        <a:rPr lang="en-US" altLang="ja-JP" sz="1400" dirty="0" smtClean="0"/>
                        <a:t>66</a:t>
                      </a:r>
                      <a:r>
                        <a:rPr lang="ja-JP" altLang="en-US" sz="1400" dirty="0" smtClean="0"/>
                        <a:t>号）</a:t>
                      </a:r>
                      <a:endParaRPr kumimoji="1" lang="ja-JP" altLang="en-US" sz="1400" dirty="0"/>
                    </a:p>
                  </a:txBody>
                  <a:tcPr anchor="ctr"/>
                </a:tc>
                <a:tc>
                  <a:txBody>
                    <a:bodyPr/>
                    <a:lstStyle/>
                    <a:p>
                      <a:pPr marL="285750" marR="0" indent="-285750" algn="l" defTabSz="672541"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dirty="0" smtClean="0"/>
                        <a:t>行政機関の保有する情報の作成、保存、管理や、特定歴史公文書等の保存、利用について定めており、本制度によって「文書化される」ことにより、情報公開法の対象となる。「公開」を意識して文書を作ることにつながる可能性。</a:t>
                      </a:r>
                    </a:p>
                    <a:p>
                      <a:pPr marL="285750" indent="-285750">
                        <a:buFont typeface="Arial" panose="020B0604020202020204" pitchFamily="34" charset="0"/>
                        <a:buChar char="•"/>
                      </a:pPr>
                      <a:r>
                        <a:rPr kumimoji="1" lang="ja-JP" altLang="en-US" sz="1400" dirty="0" smtClean="0"/>
                        <a:t>特定歴史公文書については利用の推進を求めており、オープンデータとの親和性が高い。</a:t>
                      </a:r>
                      <a:endParaRPr kumimoji="1" lang="en-US" altLang="ja-JP" sz="1400" dirty="0" smtClean="0"/>
                    </a:p>
                  </a:txBody>
                  <a:tcPr/>
                </a:tc>
              </a:tr>
              <a:tr h="1008492">
                <a:tc vMerge="1">
                  <a:txBody>
                    <a:bodyPr/>
                    <a:lstStyle/>
                    <a:p>
                      <a:endParaRPr kumimoji="1" lang="ja-JP" altLang="en-US" sz="1400" dirty="0"/>
                    </a:p>
                  </a:txBody>
                  <a:tcPr anchor="ctr"/>
                </a:tc>
                <a:tc>
                  <a:txBody>
                    <a:bodyPr/>
                    <a:lstStyle/>
                    <a:p>
                      <a:r>
                        <a:rPr kumimoji="1" lang="ja-JP" altLang="en-US" sz="1400" dirty="0" smtClean="0"/>
                        <a:t>情報公開条例　（各自治体）</a:t>
                      </a:r>
                      <a:endParaRPr kumimoji="1" lang="ja-JP" altLang="en-US" sz="1400" dirty="0"/>
                    </a:p>
                  </a:txBody>
                  <a:tcPr anchor="ctr"/>
                </a:tc>
                <a:tc>
                  <a:txBody>
                    <a:bodyPr/>
                    <a:lstStyle/>
                    <a:p>
                      <a:pPr marL="285750" indent="-285750">
                        <a:buFont typeface="Arial" panose="020B0604020202020204" pitchFamily="34" charset="0"/>
                        <a:buChar char="•"/>
                      </a:pPr>
                      <a:r>
                        <a:rPr kumimoji="1" lang="ja-JP" altLang="en-US" sz="1400" dirty="0" smtClean="0"/>
                        <a:t>情報の公開について定めた制度であり、情報の利活用については定めていない。</a:t>
                      </a:r>
                      <a:endParaRPr kumimoji="1" lang="en-US" altLang="ja-JP" sz="1400" dirty="0" smtClean="0"/>
                    </a:p>
                    <a:p>
                      <a:pPr marL="285750" indent="-285750">
                        <a:buFont typeface="Arial" panose="020B0604020202020204" pitchFamily="34" charset="0"/>
                        <a:buChar char="•"/>
                      </a:pPr>
                      <a:r>
                        <a:rPr kumimoji="1" lang="ja-JP" altLang="en-US" sz="1400" dirty="0" smtClean="0"/>
                        <a:t>一部の自治体では請求によらない開示を認め、積極的な情報公開につなげている。</a:t>
                      </a:r>
                    </a:p>
                  </a:txBody>
                  <a:tcPr anchor="ctr"/>
                </a:tc>
              </a:tr>
            </a:tbl>
          </a:graphicData>
        </a:graphic>
      </p:graphicFrame>
    </p:spTree>
    <p:extLst>
      <p:ext uri="{BB962C8B-B14F-4D97-AF65-F5344CB8AC3E}">
        <p14:creationId xmlns:p14="http://schemas.microsoft.com/office/powerpoint/2010/main" val="38533266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オープンデータに関連する</a:t>
            </a:r>
            <a:r>
              <a:rPr lang="ja-JP" altLang="en-US" dirty="0" smtClean="0"/>
              <a:t>法律②</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7</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3116891810"/>
              </p:ext>
            </p:extLst>
          </p:nvPr>
        </p:nvGraphicFramePr>
        <p:xfrm>
          <a:off x="560512" y="1268760"/>
          <a:ext cx="9145015" cy="5112568"/>
        </p:xfrm>
        <a:graphic>
          <a:graphicData uri="http://schemas.openxmlformats.org/drawingml/2006/table">
            <a:tbl>
              <a:tblPr firstRow="1" bandRow="1">
                <a:tableStyleId>{21E4AEA4-8DFA-4A89-87EB-49C32662AFE0}</a:tableStyleId>
              </a:tblPr>
              <a:tblGrid>
                <a:gridCol w="432047"/>
                <a:gridCol w="3168352"/>
                <a:gridCol w="5544616"/>
              </a:tblGrid>
              <a:tr h="370840">
                <a:tc>
                  <a:txBody>
                    <a:bodyPr/>
                    <a:lstStyle/>
                    <a:p>
                      <a:endParaRPr kumimoji="1" lang="ja-JP" altLang="en-US" sz="1400" dirty="0"/>
                    </a:p>
                  </a:txBody>
                  <a:tcPr anchor="ctr"/>
                </a:tc>
                <a:tc>
                  <a:txBody>
                    <a:bodyPr/>
                    <a:lstStyle/>
                    <a:p>
                      <a:r>
                        <a:rPr kumimoji="1" lang="ja-JP" altLang="en-US" sz="1400" dirty="0" smtClean="0"/>
                        <a:t>法律</a:t>
                      </a:r>
                      <a:endParaRPr kumimoji="1" lang="ja-JP" altLang="en-US" sz="1400" dirty="0"/>
                    </a:p>
                  </a:txBody>
                  <a:tcPr anchor="ctr"/>
                </a:tc>
                <a:tc>
                  <a:txBody>
                    <a:bodyPr/>
                    <a:lstStyle/>
                    <a:p>
                      <a:r>
                        <a:rPr kumimoji="1" lang="ja-JP" altLang="en-US" sz="1400" dirty="0" smtClean="0"/>
                        <a:t>オープンデータとの関係</a:t>
                      </a:r>
                      <a:endParaRPr kumimoji="1" lang="ja-JP" altLang="en-US" sz="1400" dirty="0"/>
                    </a:p>
                  </a:txBody>
                  <a:tcPr anchor="ctr"/>
                </a:tc>
              </a:tr>
              <a:tr h="370840">
                <a:tc rowSpan="4">
                  <a:txBody>
                    <a:bodyPr/>
                    <a:lstStyle/>
                    <a:p>
                      <a:pPr marL="0" marR="0" lvl="1" indent="0" algn="l" defTabSz="672541" rtl="0" eaLnBrk="1" fontAlgn="auto" latinLnBrk="0" hangingPunct="1">
                        <a:lnSpc>
                          <a:spcPct val="100000"/>
                        </a:lnSpc>
                        <a:spcBef>
                          <a:spcPts val="0"/>
                        </a:spcBef>
                        <a:spcAft>
                          <a:spcPts val="0"/>
                        </a:spcAft>
                        <a:buClrTx/>
                        <a:buSzTx/>
                        <a:buFontTx/>
                        <a:buNone/>
                        <a:tabLst/>
                        <a:defRPr/>
                      </a:pPr>
                      <a:r>
                        <a:rPr lang="ja-JP" altLang="en-US" sz="1400" dirty="0" smtClean="0">
                          <a:solidFill>
                            <a:schemeClr val="bg2"/>
                          </a:solidFill>
                        </a:rPr>
                        <a:t>複製・二次</a:t>
                      </a:r>
                      <a:r>
                        <a:rPr lang="ja-JP" altLang="en-US" sz="1400" dirty="0" smtClean="0">
                          <a:solidFill>
                            <a:schemeClr val="bg2"/>
                          </a:solidFill>
                        </a:rPr>
                        <a:t>利用の制約等</a:t>
                      </a:r>
                      <a:endParaRPr lang="en-US" altLang="ja-JP" sz="1400" dirty="0" smtClean="0">
                        <a:solidFill>
                          <a:schemeClr val="bg2"/>
                        </a:solidFill>
                      </a:endParaRPr>
                    </a:p>
                  </a:txBody>
                  <a:tcPr vert="eaVert" anchor="ctr"/>
                </a:tc>
                <a:tc>
                  <a:txBody>
                    <a:bodyPr/>
                    <a:lstStyle/>
                    <a:p>
                      <a:r>
                        <a:rPr kumimoji="1" lang="ja-JP" altLang="en-US" sz="1400" dirty="0" smtClean="0"/>
                        <a:t>統計法（</a:t>
                      </a:r>
                      <a:r>
                        <a:rPr kumimoji="1" lang="zh-CN" altLang="en-US" sz="1400" dirty="0" smtClean="0"/>
                        <a:t>平成</a:t>
                      </a:r>
                      <a:r>
                        <a:rPr kumimoji="1" lang="en-US" altLang="zh-CN" sz="1400" dirty="0" smtClean="0"/>
                        <a:t>19</a:t>
                      </a:r>
                      <a:r>
                        <a:rPr kumimoji="1" lang="zh-CN" altLang="en-US" sz="1400" dirty="0" smtClean="0"/>
                        <a:t>年</a:t>
                      </a:r>
                      <a:r>
                        <a:rPr kumimoji="1" lang="en-US" altLang="zh-CN" sz="1400" dirty="0" smtClean="0"/>
                        <a:t>5</a:t>
                      </a:r>
                      <a:r>
                        <a:rPr kumimoji="1" lang="zh-CN" altLang="en-US" sz="1400" dirty="0" smtClean="0"/>
                        <a:t>月</a:t>
                      </a:r>
                      <a:r>
                        <a:rPr kumimoji="1" lang="en-US" altLang="zh-CN" sz="1400" dirty="0" smtClean="0"/>
                        <a:t>23</a:t>
                      </a:r>
                      <a:r>
                        <a:rPr kumimoji="1" lang="zh-CN" altLang="en-US" sz="1400" dirty="0" smtClean="0"/>
                        <a:t>日法律第</a:t>
                      </a:r>
                      <a:r>
                        <a:rPr kumimoji="1" lang="en-US" altLang="zh-CN" sz="1400" dirty="0" smtClean="0"/>
                        <a:t>53</a:t>
                      </a:r>
                      <a:r>
                        <a:rPr kumimoji="1" lang="zh-CN" altLang="en-US" sz="1400" dirty="0" smtClean="0"/>
                        <a:t>号</a:t>
                      </a:r>
                      <a:r>
                        <a:rPr kumimoji="1" lang="ja-JP" altLang="en-US" sz="1400" dirty="0" smtClean="0"/>
                        <a:t>）</a:t>
                      </a:r>
                      <a:endParaRPr kumimoji="1" lang="ja-JP" altLang="en-US" sz="1400" dirty="0"/>
                    </a:p>
                  </a:txBody>
                  <a:tcPr anchor="ctr"/>
                </a:tc>
                <a:tc>
                  <a:txBody>
                    <a:bodyPr/>
                    <a:lstStyle/>
                    <a:p>
                      <a:pPr marL="285750" indent="-285750">
                        <a:buFont typeface="Arial" panose="020B0604020202020204" pitchFamily="34" charset="0"/>
                        <a:buChar char="•"/>
                      </a:pPr>
                      <a:r>
                        <a:rPr kumimoji="1" lang="ja-JP" altLang="en-US" sz="1400" dirty="0" smtClean="0"/>
                        <a:t>「匿名データ」の利用は、</a:t>
                      </a:r>
                      <a:r>
                        <a:rPr kumimoji="1" lang="zh-TW" altLang="en-US" sz="1400" dirty="0" smtClean="0"/>
                        <a:t>学術研究目的</a:t>
                      </a:r>
                      <a:r>
                        <a:rPr kumimoji="1" lang="ja-JP" altLang="en-US" sz="1400" dirty="0" smtClean="0"/>
                        <a:t>・</a:t>
                      </a:r>
                      <a:r>
                        <a:rPr kumimoji="1" lang="zh-TW" altLang="en-US" sz="1400" dirty="0" smtClean="0"/>
                        <a:t>高等教育目的</a:t>
                      </a:r>
                      <a:r>
                        <a:rPr kumimoji="1" lang="ja-JP" altLang="en-US" sz="1400" dirty="0" smtClean="0"/>
                        <a:t>・</a:t>
                      </a:r>
                      <a:r>
                        <a:rPr kumimoji="1" lang="zh-TW" altLang="en-US" sz="1400" dirty="0" smtClean="0"/>
                        <a:t>国際比較目的</a:t>
                      </a:r>
                      <a:r>
                        <a:rPr kumimoji="1" lang="ja-JP" altLang="en-US" sz="1400" dirty="0" smtClean="0"/>
                        <a:t>に利用目的が限られている</a:t>
                      </a:r>
                      <a:endParaRPr kumimoji="1" lang="en-US" altLang="ja-JP" sz="1400" dirty="0" smtClean="0"/>
                    </a:p>
                    <a:p>
                      <a:pPr marL="285750" indent="-285750">
                        <a:buFont typeface="Arial" panose="020B0604020202020204" pitchFamily="34" charset="0"/>
                        <a:buChar char="•"/>
                      </a:pPr>
                      <a:r>
                        <a:rPr kumimoji="1" lang="ja-JP" altLang="en-US" sz="1400" dirty="0" smtClean="0"/>
                        <a:t>「オーダーメード集計」は</a:t>
                      </a:r>
                      <a:r>
                        <a:rPr kumimoji="1" lang="zh-TW" altLang="en-US" sz="1400" dirty="0" smtClean="0"/>
                        <a:t>学術研究目的</a:t>
                      </a:r>
                      <a:r>
                        <a:rPr kumimoji="1" lang="ja-JP" altLang="en-US" sz="1400" dirty="0" smtClean="0"/>
                        <a:t>・</a:t>
                      </a:r>
                      <a:r>
                        <a:rPr kumimoji="1" lang="zh-TW" altLang="en-US" sz="1400" dirty="0" smtClean="0"/>
                        <a:t>高等教育目的</a:t>
                      </a:r>
                      <a:r>
                        <a:rPr kumimoji="1" lang="ja-JP" altLang="en-US" sz="1400" dirty="0" smtClean="0"/>
                        <a:t>に利用目的が限られている。</a:t>
                      </a:r>
                    </a:p>
                  </a:txBody>
                  <a:tcPr anchor="ctr"/>
                </a:tc>
              </a:tr>
              <a:tr h="370840">
                <a:tc vMerge="1">
                  <a:txBody>
                    <a:bodyPr/>
                    <a:lstStyle/>
                    <a:p>
                      <a:endParaRPr kumimoji="1" lang="ja-JP" altLang="en-US" sz="1400" dirty="0"/>
                    </a:p>
                  </a:txBody>
                  <a:tcPr anchor="ctr"/>
                </a:tc>
                <a:tc>
                  <a:txBody>
                    <a:bodyPr/>
                    <a:lstStyle/>
                    <a:p>
                      <a:r>
                        <a:rPr kumimoji="1" lang="ja-JP" altLang="en-US" sz="1400" dirty="0" smtClean="0"/>
                        <a:t>測量法（</a:t>
                      </a:r>
                      <a:r>
                        <a:rPr kumimoji="1" lang="zh-CN" altLang="en-US" sz="1400" dirty="0" smtClean="0"/>
                        <a:t>昭和</a:t>
                      </a:r>
                      <a:r>
                        <a:rPr kumimoji="1" lang="en-US" altLang="zh-CN" sz="1400" dirty="0" smtClean="0"/>
                        <a:t>24</a:t>
                      </a:r>
                      <a:r>
                        <a:rPr kumimoji="1" lang="zh-CN" altLang="en-US" sz="1400" dirty="0" smtClean="0"/>
                        <a:t>年</a:t>
                      </a:r>
                      <a:r>
                        <a:rPr kumimoji="1" lang="en-US" altLang="zh-CN" sz="1400" dirty="0" smtClean="0"/>
                        <a:t>6</a:t>
                      </a:r>
                      <a:r>
                        <a:rPr kumimoji="1" lang="zh-CN" altLang="en-US" sz="1400" dirty="0" smtClean="0"/>
                        <a:t>月</a:t>
                      </a:r>
                      <a:r>
                        <a:rPr kumimoji="1" lang="en-US" altLang="zh-CN" sz="1400" dirty="0" smtClean="0"/>
                        <a:t>3</a:t>
                      </a:r>
                      <a:r>
                        <a:rPr kumimoji="1" lang="zh-CN" altLang="en-US" sz="1400" dirty="0" smtClean="0"/>
                        <a:t>日法律第</a:t>
                      </a:r>
                      <a:r>
                        <a:rPr kumimoji="1" lang="en-US" altLang="zh-CN" sz="1400" dirty="0" smtClean="0"/>
                        <a:t>188</a:t>
                      </a:r>
                      <a:r>
                        <a:rPr kumimoji="1" lang="zh-CN" altLang="en-US" sz="1400" dirty="0" smtClean="0"/>
                        <a:t>号）</a:t>
                      </a:r>
                      <a:endParaRPr kumimoji="1" lang="ja-JP" altLang="en-US" sz="1400" dirty="0"/>
                    </a:p>
                  </a:txBody>
                  <a:tcPr anchor="ctr"/>
                </a:tc>
                <a:tc>
                  <a:txBody>
                    <a:bodyPr/>
                    <a:lstStyle/>
                    <a:p>
                      <a:pPr marL="285750" marR="0" indent="-285750" algn="l" defTabSz="672541"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dirty="0" smtClean="0"/>
                        <a:t>測量成果の複製、使用に際して、国土地理院の長の承認を得る必要がある。</a:t>
                      </a:r>
                      <a:endParaRPr kumimoji="1" lang="en-US" altLang="ja-JP" sz="1400" dirty="0" smtClean="0"/>
                    </a:p>
                  </a:txBody>
                  <a:tcPr/>
                </a:tc>
              </a:tr>
              <a:tr h="370840">
                <a:tc vMerge="1">
                  <a:txBody>
                    <a:bodyPr/>
                    <a:lstStyle/>
                    <a:p>
                      <a:endParaRPr kumimoji="1" lang="ja-JP" altLang="en-US" sz="1400" dirty="0"/>
                    </a:p>
                  </a:txBody>
                  <a:tcPr anchor="ctr"/>
                </a:tc>
                <a:tc>
                  <a:txBody>
                    <a:bodyPr/>
                    <a:lstStyle/>
                    <a:p>
                      <a:r>
                        <a:rPr kumimoji="1" lang="ja-JP" altLang="en-US" sz="1400" dirty="0" smtClean="0"/>
                        <a:t>気象業務法（</a:t>
                      </a:r>
                      <a:r>
                        <a:rPr kumimoji="1" lang="zh-CN" altLang="en-US" sz="1400" dirty="0" smtClean="0"/>
                        <a:t>昭和</a:t>
                      </a:r>
                      <a:r>
                        <a:rPr kumimoji="1" lang="en-US" altLang="zh-CN" sz="1400" dirty="0" smtClean="0"/>
                        <a:t>27</a:t>
                      </a:r>
                      <a:r>
                        <a:rPr kumimoji="1" lang="zh-CN" altLang="en-US" sz="1400" dirty="0" smtClean="0"/>
                        <a:t>年</a:t>
                      </a:r>
                      <a:r>
                        <a:rPr kumimoji="1" lang="en-US" altLang="zh-CN" sz="1400" dirty="0" smtClean="0"/>
                        <a:t>6</a:t>
                      </a:r>
                      <a:r>
                        <a:rPr kumimoji="1" lang="zh-CN" altLang="en-US" sz="1400" dirty="0" smtClean="0"/>
                        <a:t>月</a:t>
                      </a:r>
                      <a:r>
                        <a:rPr kumimoji="1" lang="en-US" altLang="zh-CN" sz="1400" dirty="0" smtClean="0"/>
                        <a:t>2</a:t>
                      </a:r>
                      <a:r>
                        <a:rPr kumimoji="1" lang="zh-CN" altLang="en-US" sz="1400" dirty="0" smtClean="0"/>
                        <a:t>日法律第</a:t>
                      </a:r>
                      <a:r>
                        <a:rPr kumimoji="1" lang="en-US" altLang="zh-CN" sz="1400" dirty="0" smtClean="0"/>
                        <a:t>165</a:t>
                      </a:r>
                      <a:r>
                        <a:rPr kumimoji="1" lang="zh-CN" altLang="en-US" sz="1400" dirty="0" smtClean="0"/>
                        <a:t>号）</a:t>
                      </a:r>
                      <a:endParaRPr kumimoji="1" lang="ja-JP" altLang="en-US" sz="1400" dirty="0"/>
                    </a:p>
                  </a:txBody>
                  <a:tcPr anchor="ctr"/>
                </a:tc>
                <a:tc>
                  <a:txBody>
                    <a:bodyPr/>
                    <a:lstStyle/>
                    <a:p>
                      <a:pPr marL="285750" indent="-285750">
                        <a:buFont typeface="Arial" panose="020B0604020202020204" pitchFamily="34" charset="0"/>
                        <a:buChar char="•"/>
                      </a:pPr>
                      <a:r>
                        <a:rPr kumimoji="1" lang="ja-JP" altLang="en-US" sz="1400" dirty="0" smtClean="0"/>
                        <a:t>予報業務を行う場合、気象庁長官の許可を受ける必要がある。また、減少の予想については気象予報士が行わなくてはならない。</a:t>
                      </a:r>
                      <a:endParaRPr kumimoji="1" lang="en-US" altLang="ja-JP" sz="1400" dirty="0" smtClean="0"/>
                    </a:p>
                  </a:txBody>
                  <a:tcPr anchor="ctr"/>
                </a:tc>
              </a:tr>
              <a:tr h="370840">
                <a:tc vMerge="1">
                  <a:txBody>
                    <a:bodyPr/>
                    <a:lstStyle/>
                    <a:p>
                      <a:endParaRPr kumimoji="1" lang="ja-JP" altLang="en-US" sz="1400" dirty="0"/>
                    </a:p>
                  </a:txBody>
                  <a:tcPr anchor="ctr"/>
                </a:tc>
                <a:tc>
                  <a:txBody>
                    <a:bodyPr/>
                    <a:lstStyle/>
                    <a:p>
                      <a:r>
                        <a:rPr kumimoji="1" lang="ja-JP" altLang="en-US" sz="1400" dirty="0" smtClean="0"/>
                        <a:t>水路業務法（</a:t>
                      </a:r>
                      <a:r>
                        <a:rPr kumimoji="1" lang="zh-CN" altLang="en-US" sz="1400" dirty="0" smtClean="0"/>
                        <a:t>昭和</a:t>
                      </a:r>
                      <a:r>
                        <a:rPr kumimoji="1" lang="en-US" altLang="zh-CN" sz="1400" dirty="0" smtClean="0"/>
                        <a:t>25</a:t>
                      </a:r>
                      <a:r>
                        <a:rPr kumimoji="1" lang="zh-CN" altLang="en-US" sz="1400" dirty="0" smtClean="0"/>
                        <a:t>年</a:t>
                      </a:r>
                      <a:r>
                        <a:rPr kumimoji="1" lang="en-US" altLang="zh-CN" sz="1400" dirty="0" smtClean="0"/>
                        <a:t>4</a:t>
                      </a:r>
                      <a:r>
                        <a:rPr kumimoji="1" lang="zh-CN" altLang="en-US" sz="1400" dirty="0" smtClean="0"/>
                        <a:t>四月</a:t>
                      </a:r>
                      <a:r>
                        <a:rPr kumimoji="1" lang="en-US" altLang="zh-CN" sz="1400" dirty="0" smtClean="0"/>
                        <a:t>17</a:t>
                      </a:r>
                      <a:r>
                        <a:rPr kumimoji="1" lang="zh-CN" altLang="en-US" sz="1400" dirty="0" smtClean="0"/>
                        <a:t>日法律第</a:t>
                      </a:r>
                      <a:r>
                        <a:rPr kumimoji="1" lang="en-US" altLang="zh-CN" sz="1400" dirty="0" smtClean="0"/>
                        <a:t>102</a:t>
                      </a:r>
                      <a:r>
                        <a:rPr kumimoji="1" lang="ja-JP" altLang="en-US" sz="1400" dirty="0" smtClean="0"/>
                        <a:t>号</a:t>
                      </a:r>
                      <a:r>
                        <a:rPr kumimoji="1" lang="zh-CN" altLang="en-US" sz="1400" dirty="0" smtClean="0"/>
                        <a:t>）</a:t>
                      </a:r>
                      <a:endParaRPr kumimoji="1" lang="ja-JP" altLang="en-US" sz="1400" dirty="0"/>
                    </a:p>
                  </a:txBody>
                  <a:tcPr anchor="ctr"/>
                </a:tc>
                <a:tc>
                  <a:txBody>
                    <a:bodyPr/>
                    <a:lstStyle/>
                    <a:p>
                      <a:pPr marL="285750" indent="-285750">
                        <a:buFont typeface="Arial" panose="020B0604020202020204" pitchFamily="34" charset="0"/>
                        <a:buChar char="•"/>
                      </a:pPr>
                      <a:r>
                        <a:rPr kumimoji="1" lang="ja-JP" altLang="en-US" sz="1400" dirty="0" smtClean="0"/>
                        <a:t>水路図誌もしくは航空図誌を航海もしくは航空の用に供するために複製する等の場合、海上保安庁長官の承認を得なくてはならない。</a:t>
                      </a:r>
                    </a:p>
                  </a:txBody>
                  <a:tcPr anchor="ctr"/>
                </a:tc>
              </a:tr>
              <a:tr h="370840">
                <a:tc rowSpan="3">
                  <a:txBody>
                    <a:bodyPr/>
                    <a:lstStyle/>
                    <a:p>
                      <a:r>
                        <a:rPr kumimoji="1" lang="ja-JP" altLang="en-US" sz="1400" dirty="0" smtClean="0"/>
                        <a:t>個人情報保護</a:t>
                      </a:r>
                      <a:endParaRPr kumimoji="1" lang="ja-JP" altLang="en-US" sz="1400" dirty="0"/>
                    </a:p>
                  </a:txBody>
                  <a:tcPr anchor="ctr"/>
                </a:tc>
                <a:tc>
                  <a:txBody>
                    <a:bodyPr/>
                    <a:lstStyle/>
                    <a:p>
                      <a:r>
                        <a:rPr kumimoji="1" lang="ja-JP" altLang="en-US" sz="1400" dirty="0" smtClean="0"/>
                        <a:t>行政機関の保有する個人情報の保護に関する法律（平成</a:t>
                      </a:r>
                      <a:r>
                        <a:rPr kumimoji="1" lang="en-US" altLang="ja-JP" sz="1400" dirty="0" smtClean="0"/>
                        <a:t>15</a:t>
                      </a:r>
                      <a:r>
                        <a:rPr kumimoji="1" lang="ja-JP" altLang="en-US" sz="1400" dirty="0" smtClean="0"/>
                        <a:t>年</a:t>
                      </a:r>
                      <a:r>
                        <a:rPr kumimoji="1" lang="en-US" altLang="ja-JP" sz="1400" dirty="0" smtClean="0"/>
                        <a:t>5</a:t>
                      </a:r>
                      <a:r>
                        <a:rPr kumimoji="1" lang="ja-JP" altLang="en-US" sz="1400" dirty="0" smtClean="0"/>
                        <a:t>月</a:t>
                      </a:r>
                      <a:r>
                        <a:rPr kumimoji="1" lang="en-US" altLang="ja-JP" sz="1400" dirty="0" smtClean="0"/>
                        <a:t>30</a:t>
                      </a:r>
                      <a:r>
                        <a:rPr kumimoji="1" lang="ja-JP" altLang="en-US" sz="1400" dirty="0" smtClean="0"/>
                        <a:t>日法律第</a:t>
                      </a:r>
                      <a:r>
                        <a:rPr kumimoji="1" lang="en-US" altLang="ja-JP" sz="1400" dirty="0" smtClean="0"/>
                        <a:t>58</a:t>
                      </a:r>
                      <a:r>
                        <a:rPr kumimoji="1" lang="ja-JP" altLang="en-US" sz="1400" dirty="0" smtClean="0"/>
                        <a:t>号）</a:t>
                      </a:r>
                      <a:endParaRPr kumimoji="1" lang="ja-JP" altLang="en-US" sz="1400" dirty="0"/>
                    </a:p>
                  </a:txBody>
                  <a:tcPr anchor="ctr"/>
                </a:tc>
                <a:tc rowSpan="3">
                  <a:txBody>
                    <a:bodyPr/>
                    <a:lstStyle/>
                    <a:p>
                      <a:pPr marL="285750" indent="-285750">
                        <a:buFont typeface="Arial" panose="020B0604020202020204" pitchFamily="34" charset="0"/>
                        <a:buChar char="•"/>
                      </a:pPr>
                      <a:r>
                        <a:rPr kumimoji="1" lang="ja-JP" altLang="en-US" sz="1400" dirty="0" smtClean="0"/>
                        <a:t>個人情報の定義を定める。現在改正作業中。</a:t>
                      </a:r>
                      <a:endParaRPr kumimoji="1" lang="ja-JP" altLang="en-US" sz="1400" dirty="0" smtClean="0"/>
                    </a:p>
                  </a:txBody>
                  <a:tcPr anchor="ctr"/>
                </a:tc>
              </a:tr>
              <a:tr h="370840">
                <a:tc vMerge="1">
                  <a:txBody>
                    <a:bodyPr/>
                    <a:lstStyle/>
                    <a:p>
                      <a:endParaRPr kumimoji="1" lang="ja-JP" altLang="en-US" sz="1400" dirty="0"/>
                    </a:p>
                  </a:txBody>
                  <a:tcPr anchor="ctr"/>
                </a:tc>
                <a:tc>
                  <a:txBody>
                    <a:bodyPr/>
                    <a:lstStyle/>
                    <a:p>
                      <a:pPr marL="0" marR="0" indent="0" algn="l" defTabSz="672541" rtl="0" eaLnBrk="1" fontAlgn="auto" latinLnBrk="0" hangingPunct="1">
                        <a:lnSpc>
                          <a:spcPct val="100000"/>
                        </a:lnSpc>
                        <a:spcBef>
                          <a:spcPts val="0"/>
                        </a:spcBef>
                        <a:spcAft>
                          <a:spcPts val="0"/>
                        </a:spcAft>
                        <a:buClrTx/>
                        <a:buSzTx/>
                        <a:buFontTx/>
                        <a:buNone/>
                        <a:tabLst/>
                        <a:defRPr/>
                      </a:pPr>
                      <a:r>
                        <a:rPr kumimoji="1" lang="ja-JP" altLang="en-US" sz="1400" dirty="0" smtClean="0"/>
                        <a:t>個人情報の保護に関する法律（</a:t>
                      </a:r>
                      <a:r>
                        <a:rPr kumimoji="1" lang="zh-CN" altLang="en-US" sz="1400" dirty="0" smtClean="0"/>
                        <a:t>平成</a:t>
                      </a:r>
                      <a:r>
                        <a:rPr kumimoji="1" lang="en-US" altLang="zh-CN" sz="1400" dirty="0" smtClean="0"/>
                        <a:t>15</a:t>
                      </a:r>
                      <a:r>
                        <a:rPr kumimoji="1" lang="zh-CN" altLang="en-US" sz="1400" dirty="0" smtClean="0"/>
                        <a:t>年</a:t>
                      </a:r>
                      <a:r>
                        <a:rPr kumimoji="1" lang="en-US" altLang="zh-CN" sz="1400" dirty="0" smtClean="0"/>
                        <a:t>5</a:t>
                      </a:r>
                      <a:r>
                        <a:rPr kumimoji="1" lang="zh-CN" altLang="en-US" sz="1400" dirty="0" smtClean="0"/>
                        <a:t>月</a:t>
                      </a:r>
                      <a:r>
                        <a:rPr kumimoji="1" lang="en-US" altLang="zh-CN" sz="1400" dirty="0" smtClean="0"/>
                        <a:t>30</a:t>
                      </a:r>
                      <a:r>
                        <a:rPr kumimoji="1" lang="zh-CN" altLang="en-US" sz="1400" dirty="0" smtClean="0"/>
                        <a:t>日法律第</a:t>
                      </a:r>
                      <a:r>
                        <a:rPr kumimoji="1" lang="en-US" altLang="zh-CN" sz="1400" dirty="0" smtClean="0"/>
                        <a:t>57</a:t>
                      </a:r>
                      <a:r>
                        <a:rPr kumimoji="1" lang="zh-CN" altLang="en-US" sz="1400" dirty="0" smtClean="0"/>
                        <a:t>号</a:t>
                      </a:r>
                      <a:r>
                        <a:rPr kumimoji="1" lang="ja-JP" altLang="en-US" sz="1400" dirty="0" smtClean="0"/>
                        <a:t>）</a:t>
                      </a:r>
                    </a:p>
                  </a:txBody>
                  <a:tcPr anchor="ctr"/>
                </a:tc>
                <a:tc vMerge="1">
                  <a:txBody>
                    <a:bodyPr/>
                    <a:lstStyle/>
                    <a:p>
                      <a:pPr marL="285750" indent="-285750">
                        <a:buFont typeface="Arial" panose="020B0604020202020204" pitchFamily="34" charset="0"/>
                        <a:buChar char="•"/>
                      </a:pPr>
                      <a:endParaRPr kumimoji="1" lang="ja-JP" altLang="en-US" sz="1400" dirty="0" smtClean="0"/>
                    </a:p>
                  </a:txBody>
                  <a:tcPr anchor="ctr"/>
                </a:tc>
              </a:tr>
              <a:tr h="565968">
                <a:tc vMerge="1">
                  <a:txBody>
                    <a:bodyPr/>
                    <a:lstStyle/>
                    <a:p>
                      <a:endParaRPr kumimoji="1" lang="ja-JP" altLang="en-US" sz="1400" dirty="0"/>
                    </a:p>
                  </a:txBody>
                  <a:tcPr anchor="ctr"/>
                </a:tc>
                <a:tc>
                  <a:txBody>
                    <a:bodyPr/>
                    <a:lstStyle/>
                    <a:p>
                      <a:r>
                        <a:rPr kumimoji="1" lang="ja-JP" altLang="en-US" sz="1400" dirty="0" smtClean="0"/>
                        <a:t>個人情報保護条例　（各自治体）</a:t>
                      </a:r>
                      <a:endParaRPr kumimoji="1" lang="en-US" altLang="ja-JP" sz="1400" dirty="0" smtClean="0"/>
                    </a:p>
                  </a:txBody>
                  <a:tcPr anchor="ctr"/>
                </a:tc>
                <a:tc vMerge="1">
                  <a:txBody>
                    <a:bodyPr/>
                    <a:lstStyle/>
                    <a:p>
                      <a:pPr marL="285750" indent="-285750">
                        <a:buFont typeface="Arial" panose="020B0604020202020204" pitchFamily="34" charset="0"/>
                        <a:buChar char="•"/>
                      </a:pPr>
                      <a:endParaRPr kumimoji="1" lang="ja-JP" altLang="en-US" sz="1400" dirty="0" smtClean="0"/>
                    </a:p>
                  </a:txBody>
                  <a:tcPr anchor="ctr"/>
                </a:tc>
              </a:tr>
            </a:tbl>
          </a:graphicData>
        </a:graphic>
      </p:graphicFrame>
    </p:spTree>
    <p:extLst>
      <p:ext uri="{BB962C8B-B14F-4D97-AF65-F5344CB8AC3E}">
        <p14:creationId xmlns:p14="http://schemas.microsoft.com/office/powerpoint/2010/main" val="23484096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オープンデータに関連する</a:t>
            </a:r>
            <a:r>
              <a:rPr lang="ja-JP" altLang="en-US" dirty="0" smtClean="0"/>
              <a:t>法律③</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8</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3378452153"/>
              </p:ext>
            </p:extLst>
          </p:nvPr>
        </p:nvGraphicFramePr>
        <p:xfrm>
          <a:off x="560512" y="1268760"/>
          <a:ext cx="9145015" cy="4116680"/>
        </p:xfrm>
        <a:graphic>
          <a:graphicData uri="http://schemas.openxmlformats.org/drawingml/2006/table">
            <a:tbl>
              <a:tblPr firstRow="1" bandRow="1">
                <a:tableStyleId>{21E4AEA4-8DFA-4A89-87EB-49C32662AFE0}</a:tableStyleId>
              </a:tblPr>
              <a:tblGrid>
                <a:gridCol w="432047"/>
                <a:gridCol w="3168352"/>
                <a:gridCol w="5544616"/>
              </a:tblGrid>
              <a:tr h="370840">
                <a:tc>
                  <a:txBody>
                    <a:bodyPr/>
                    <a:lstStyle/>
                    <a:p>
                      <a:endParaRPr kumimoji="1" lang="ja-JP" altLang="en-US" sz="1400" dirty="0"/>
                    </a:p>
                  </a:txBody>
                  <a:tcPr anchor="ctr"/>
                </a:tc>
                <a:tc>
                  <a:txBody>
                    <a:bodyPr/>
                    <a:lstStyle/>
                    <a:p>
                      <a:r>
                        <a:rPr kumimoji="1" lang="ja-JP" altLang="en-US" sz="1400" dirty="0" smtClean="0"/>
                        <a:t>法律</a:t>
                      </a:r>
                      <a:endParaRPr kumimoji="1" lang="ja-JP" altLang="en-US" sz="1400" dirty="0"/>
                    </a:p>
                  </a:txBody>
                  <a:tcPr anchor="ctr"/>
                </a:tc>
                <a:tc>
                  <a:txBody>
                    <a:bodyPr/>
                    <a:lstStyle/>
                    <a:p>
                      <a:r>
                        <a:rPr kumimoji="1" lang="ja-JP" altLang="en-US" sz="1400" dirty="0" smtClean="0"/>
                        <a:t>オープンデータとの関係</a:t>
                      </a:r>
                      <a:endParaRPr kumimoji="1" lang="ja-JP" altLang="en-US" sz="1400" dirty="0"/>
                    </a:p>
                  </a:txBody>
                  <a:tcPr anchor="ctr"/>
                </a:tc>
              </a:tr>
              <a:tr h="370840">
                <a:tc rowSpan="3">
                  <a:txBody>
                    <a:bodyPr/>
                    <a:lstStyle/>
                    <a:p>
                      <a:pPr marL="0" marR="0" lvl="1" indent="0" algn="l" defTabSz="672541" rtl="0" eaLnBrk="1" fontAlgn="auto" latinLnBrk="0" hangingPunct="1">
                        <a:lnSpc>
                          <a:spcPct val="100000"/>
                        </a:lnSpc>
                        <a:spcBef>
                          <a:spcPts val="0"/>
                        </a:spcBef>
                        <a:spcAft>
                          <a:spcPts val="0"/>
                        </a:spcAft>
                        <a:buClrTx/>
                        <a:buSzTx/>
                        <a:buFontTx/>
                        <a:buNone/>
                        <a:tabLst/>
                        <a:defRPr/>
                      </a:pPr>
                      <a:r>
                        <a:rPr lang="ja-JP" altLang="en-US" sz="1400" dirty="0" smtClean="0">
                          <a:solidFill>
                            <a:schemeClr val="bg2"/>
                          </a:solidFill>
                        </a:rPr>
                        <a:t>譲渡等の制限</a:t>
                      </a:r>
                      <a:endParaRPr lang="en-US" altLang="ja-JP" sz="1400" dirty="0" smtClean="0">
                        <a:solidFill>
                          <a:schemeClr val="bg2"/>
                        </a:solidFill>
                      </a:endParaRPr>
                    </a:p>
                  </a:txBody>
                  <a:tcPr vert="eaVert" anchor="ctr"/>
                </a:tc>
                <a:tc>
                  <a:txBody>
                    <a:bodyPr/>
                    <a:lstStyle/>
                    <a:p>
                      <a:r>
                        <a:rPr kumimoji="1" lang="ja-JP" altLang="en-US" sz="1400" dirty="0" smtClean="0"/>
                        <a:t>国有財産法</a:t>
                      </a:r>
                      <a:endParaRPr kumimoji="1" lang="ja-JP" altLang="en-US" sz="1400" dirty="0"/>
                    </a:p>
                  </a:txBody>
                  <a:tcPr anchor="ctr"/>
                </a:tc>
                <a:tc>
                  <a:txBody>
                    <a:bodyPr/>
                    <a:lstStyle/>
                    <a:p>
                      <a:pPr marL="285750" indent="-285750">
                        <a:buFont typeface="Arial" panose="020B0604020202020204" pitchFamily="34" charset="0"/>
                        <a:buChar char="•"/>
                      </a:pPr>
                      <a:r>
                        <a:rPr kumimoji="1" lang="ja-JP" altLang="en-US" sz="1400" dirty="0" smtClean="0"/>
                        <a:t>国以外のものに行政財産を使用させ、収益させようとするとき、財務大臣に協議が必要</a:t>
                      </a:r>
                      <a:endParaRPr kumimoji="1" lang="en-US" altLang="ja-JP" sz="1400" dirty="0" smtClean="0"/>
                    </a:p>
                    <a:p>
                      <a:pPr marL="285750" indent="-285750">
                        <a:buFont typeface="Arial" panose="020B0604020202020204" pitchFamily="34" charset="0"/>
                        <a:buChar char="•"/>
                      </a:pPr>
                      <a:r>
                        <a:rPr kumimoji="1" lang="ja-JP" altLang="en-US" sz="1400" dirty="0" smtClean="0"/>
                        <a:t>貸し付け、交換、売り払い、譲与、信託、出資の目的とする等ができない</a:t>
                      </a:r>
                    </a:p>
                  </a:txBody>
                  <a:tcPr anchor="ctr"/>
                </a:tc>
              </a:tr>
              <a:tr h="370840">
                <a:tc vMerge="1">
                  <a:txBody>
                    <a:bodyPr/>
                    <a:lstStyle/>
                    <a:p>
                      <a:endParaRPr kumimoji="1" lang="ja-JP" altLang="en-US"/>
                    </a:p>
                  </a:txBody>
                  <a:tcPr/>
                </a:tc>
                <a:tc>
                  <a:txBody>
                    <a:bodyPr/>
                    <a:lstStyle/>
                    <a:p>
                      <a:r>
                        <a:rPr kumimoji="1" lang="ja-JP" altLang="en-US" sz="1400" dirty="0" smtClean="0"/>
                        <a:t>地方自治法</a:t>
                      </a:r>
                      <a:endParaRPr kumimoji="1" lang="ja-JP" altLang="en-US" sz="1400" dirty="0"/>
                    </a:p>
                  </a:txBody>
                  <a:tcPr anchor="ctr"/>
                </a:tc>
                <a:tc>
                  <a:txBody>
                    <a:bodyPr/>
                    <a:lstStyle/>
                    <a:p>
                      <a:pPr marL="285750" marR="0" indent="-285750" algn="l" defTabSz="672541"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dirty="0" smtClean="0"/>
                        <a:t>貸し付け、交換、売り払い、譲与、信託、出資の目的とする等ができない</a:t>
                      </a:r>
                    </a:p>
                  </a:txBody>
                  <a:tcPr anchor="ctr"/>
                </a:tc>
              </a:tr>
              <a:tr h="484480">
                <a:tc vMerge="1">
                  <a:txBody>
                    <a:bodyPr/>
                    <a:lstStyle/>
                    <a:p>
                      <a:endParaRPr kumimoji="1" lang="ja-JP" altLang="en-US" sz="1400" dirty="0"/>
                    </a:p>
                  </a:txBody>
                  <a:tcPr anchor="ctr"/>
                </a:tc>
                <a:tc>
                  <a:txBody>
                    <a:bodyPr/>
                    <a:lstStyle/>
                    <a:p>
                      <a:r>
                        <a:rPr kumimoji="1" lang="ja-JP" altLang="en-US" sz="1400" dirty="0" smtClean="0"/>
                        <a:t>財政法</a:t>
                      </a:r>
                      <a:endParaRPr kumimoji="1" lang="ja-JP" altLang="en-US" sz="1400" dirty="0"/>
                    </a:p>
                  </a:txBody>
                  <a:tcPr anchor="ctr"/>
                </a:tc>
                <a:tc>
                  <a:txBody>
                    <a:bodyPr/>
                    <a:lstStyle/>
                    <a:p>
                      <a:pPr marL="285750" marR="0" indent="-285750" algn="l" defTabSz="672541"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dirty="0" smtClean="0"/>
                        <a:t>適正な対価なくして譲渡、貸し付けをしてはならない</a:t>
                      </a:r>
                      <a:endParaRPr kumimoji="1" lang="en-US" altLang="ja-JP" sz="1400" dirty="0" smtClean="0"/>
                    </a:p>
                  </a:txBody>
                  <a:tcPr/>
                </a:tc>
              </a:tr>
              <a:tr h="370840">
                <a:tc>
                  <a:txBody>
                    <a:bodyPr/>
                    <a:lstStyle/>
                    <a:p>
                      <a:r>
                        <a:rPr kumimoji="1" lang="ja-JP" altLang="en-US" sz="1400" dirty="0" smtClean="0"/>
                        <a:t>目的外利用の制限</a:t>
                      </a:r>
                      <a:endParaRPr kumimoji="1" lang="ja-JP" altLang="en-US" sz="1400" dirty="0"/>
                    </a:p>
                  </a:txBody>
                  <a:tcPr anchor="ctr"/>
                </a:tc>
                <a:tc>
                  <a:txBody>
                    <a:bodyPr/>
                    <a:lstStyle/>
                    <a:p>
                      <a:r>
                        <a:rPr kumimoji="1" lang="ja-JP" altLang="en-US" sz="1400" dirty="0" smtClean="0"/>
                        <a:t>補助金等にかかる予算の執行の適正化に関する法律</a:t>
                      </a:r>
                      <a:endParaRPr kumimoji="1" lang="ja-JP" altLang="en-US" sz="1400" dirty="0"/>
                    </a:p>
                  </a:txBody>
                  <a:tcPr anchor="ctr"/>
                </a:tc>
                <a:tc>
                  <a:txBody>
                    <a:bodyPr/>
                    <a:lstStyle/>
                    <a:p>
                      <a:pPr marL="285750" indent="-285750">
                        <a:buFont typeface="Arial" panose="020B0604020202020204" pitchFamily="34" charset="0"/>
                        <a:buChar char="•"/>
                      </a:pPr>
                      <a:r>
                        <a:rPr kumimoji="1" lang="ja-JP" altLang="en-US" sz="1400" dirty="0" smtClean="0"/>
                        <a:t>補助事業等により取得し、または効用の財産を、各省各庁の長の承認を受けないで、補助金等の交付の目的に反して使用、譲渡、交換、貸し付け、担保に供することはできない</a:t>
                      </a:r>
                    </a:p>
                  </a:txBody>
                  <a:tcPr anchor="ctr"/>
                </a:tc>
              </a:tr>
            </a:tbl>
          </a:graphicData>
        </a:graphic>
      </p:graphicFrame>
    </p:spTree>
    <p:extLst>
      <p:ext uri="{BB962C8B-B14F-4D97-AF65-F5344CB8AC3E}">
        <p14:creationId xmlns:p14="http://schemas.microsoft.com/office/powerpoint/2010/main" val="20162706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2400" dirty="0" smtClean="0"/>
              <a:t>参考：統計情報のオープン化についての検討状況</a:t>
            </a:r>
            <a:endParaRPr kumimoji="1" lang="ja-JP" altLang="en-US" sz="2400" dirty="0"/>
          </a:p>
        </p:txBody>
      </p:sp>
      <p:sp>
        <p:nvSpPr>
          <p:cNvPr id="3" name="コンテンツ プレースホルダー 2"/>
          <p:cNvSpPr>
            <a:spLocks noGrp="1"/>
          </p:cNvSpPr>
          <p:nvPr>
            <p:ph idx="1"/>
          </p:nvPr>
        </p:nvSpPr>
        <p:spPr/>
        <p:txBody>
          <a:bodyPr>
            <a:normAutofit/>
          </a:bodyPr>
          <a:lstStyle/>
          <a:p>
            <a:r>
              <a:rPr lang="ja-JP" altLang="en-US" sz="2000" dirty="0" smtClean="0"/>
              <a:t>統計データの二次利用の拡大については、「</a:t>
            </a:r>
            <a:r>
              <a:rPr lang="ja-JP" altLang="en-US" sz="2000" dirty="0"/>
              <a:t>統計データの二次的利用促進に関する研究会</a:t>
            </a:r>
            <a:r>
              <a:rPr lang="ja-JP" altLang="en-US" sz="2000" dirty="0" smtClean="0"/>
              <a:t>」において、下記の方向性が示されている。</a:t>
            </a:r>
            <a:endParaRPr kumimoji="1" lang="ja-JP" altLang="en-US" sz="2000"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9</a:t>
            </a:fld>
            <a:endParaRPr lang="en-US" altLang="ja-JP"/>
          </a:p>
        </p:txBody>
      </p:sp>
      <p:pic>
        <p:nvPicPr>
          <p:cNvPr id="6" name="図 5"/>
          <p:cNvPicPr>
            <a:picLocks noChangeAspect="1"/>
          </p:cNvPicPr>
          <p:nvPr/>
        </p:nvPicPr>
        <p:blipFill>
          <a:blip r:embed="rId2"/>
          <a:stretch>
            <a:fillRect/>
          </a:stretch>
        </p:blipFill>
        <p:spPr>
          <a:xfrm>
            <a:off x="1568624" y="1772816"/>
            <a:ext cx="6528250" cy="4566303"/>
          </a:xfrm>
          <a:prstGeom prst="rect">
            <a:avLst/>
          </a:prstGeom>
        </p:spPr>
      </p:pic>
      <p:sp>
        <p:nvSpPr>
          <p:cNvPr id="8" name="テキスト ボックス 7"/>
          <p:cNvSpPr txBox="1"/>
          <p:nvPr/>
        </p:nvSpPr>
        <p:spPr>
          <a:xfrm>
            <a:off x="5457056" y="6307138"/>
            <a:ext cx="4633000" cy="276999"/>
          </a:xfrm>
          <a:prstGeom prst="rect">
            <a:avLst/>
          </a:prstGeom>
          <a:noFill/>
        </p:spPr>
        <p:txBody>
          <a:bodyPr wrap="none" rtlCol="0">
            <a:spAutoFit/>
          </a:bodyPr>
          <a:lstStyle/>
          <a:p>
            <a:pPr algn="l"/>
            <a:r>
              <a:rPr kumimoji="1" lang="ja-JP" altLang="en-US" sz="1200" dirty="0" smtClean="0">
                <a:solidFill>
                  <a:schemeClr val="bg2"/>
                </a:solidFill>
                <a:latin typeface="ヒラギノ角ゴ ProN W6"/>
                <a:ea typeface="ヒラギノ角ゴ ProN W6"/>
                <a:cs typeface="ヒラギノ角ゴ ProN W6"/>
              </a:rPr>
              <a:t>出典：「第</a:t>
            </a:r>
            <a:r>
              <a:rPr kumimoji="1" lang="en-US" altLang="ja-JP" sz="1200" dirty="0" smtClean="0">
                <a:solidFill>
                  <a:schemeClr val="bg2"/>
                </a:solidFill>
                <a:latin typeface="ヒラギノ角ゴ ProN W6"/>
                <a:ea typeface="ヒラギノ角ゴ ProN W6"/>
                <a:cs typeface="ヒラギノ角ゴ ProN W6"/>
              </a:rPr>
              <a:t>18</a:t>
            </a:r>
            <a:r>
              <a:rPr kumimoji="1" lang="ja-JP" altLang="en-US" sz="1200" dirty="0" smtClean="0">
                <a:solidFill>
                  <a:schemeClr val="bg2"/>
                </a:solidFill>
                <a:latin typeface="ヒラギノ角ゴ ProN W6"/>
                <a:ea typeface="ヒラギノ角ゴ ProN W6"/>
                <a:cs typeface="ヒラギノ角ゴ ProN W6"/>
              </a:rPr>
              <a:t>回</a:t>
            </a:r>
            <a:r>
              <a:rPr lang="ja-JP" altLang="en-US" sz="1200" dirty="0" smtClean="0">
                <a:solidFill>
                  <a:schemeClr val="bg2"/>
                </a:solidFill>
              </a:rPr>
              <a:t>統計</a:t>
            </a:r>
            <a:r>
              <a:rPr lang="ja-JP" altLang="en-US" sz="1200" dirty="0">
                <a:solidFill>
                  <a:schemeClr val="bg2"/>
                </a:solidFill>
              </a:rPr>
              <a:t>データの二次的利用促進に関する研究会</a:t>
            </a:r>
            <a:r>
              <a:rPr kumimoji="1" lang="ja-JP" altLang="en-US" sz="1200" dirty="0" smtClean="0">
                <a:solidFill>
                  <a:schemeClr val="bg2"/>
                </a:solidFill>
                <a:latin typeface="ヒラギノ角ゴ ProN W6"/>
                <a:ea typeface="ヒラギノ角ゴ ProN W6"/>
                <a:cs typeface="ヒラギノ角ゴ ProN W6"/>
              </a:rPr>
              <a:t>」資料</a:t>
            </a:r>
          </a:p>
        </p:txBody>
      </p:sp>
    </p:spTree>
    <p:extLst>
      <p:ext uri="{BB962C8B-B14F-4D97-AF65-F5344CB8AC3E}">
        <p14:creationId xmlns:p14="http://schemas.microsoft.com/office/powerpoint/2010/main" val="2440646718"/>
      </p:ext>
    </p:extLst>
  </p:cSld>
  <p:clrMapOvr>
    <a:masterClrMapping/>
  </p:clrMapOvr>
  <p:timing>
    <p:tnLst>
      <p:par>
        <p:cTn id="1" dur="indefinite" restart="never" nodeType="tmRoot"/>
      </p:par>
    </p:tnLst>
  </p:timing>
</p:sld>
</file>

<file path=ppt/theme/theme1.xml><?xml version="1.0" encoding="utf-8"?>
<a:theme xmlns:a="http://schemas.openxmlformats.org/drawingml/2006/main" name="VLEDパワポ基本テンプレー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Helvetica Neue Medium"/>
        <a:ea typeface="メイリオ"/>
        <a:cs typeface="ＤＦＧ平成ゴシック体W7"/>
      </a:majorFont>
      <a:minorFont>
        <a:latin typeface="Arial"/>
        <a:ea typeface="メイリオ"/>
        <a:cs typeface="ＤＦＧ平成ゴシック体W7"/>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lnDef>
    <a:txDef>
      <a:spPr>
        <a:noFill/>
      </a:spPr>
      <a:bodyPr wrap="square" rtlCol="0">
        <a:spAutoFit/>
      </a:bodyPr>
      <a:lstStyle>
        <a:defPPr algn="l">
          <a:defRPr kumimoji="1" dirty="0" smtClean="0">
            <a:solidFill>
              <a:schemeClr val="bg2"/>
            </a:solidFill>
            <a:latin typeface="ヒラギノ角ゴ ProN W6"/>
            <a:ea typeface="ヒラギノ角ゴ ProN W6"/>
            <a:cs typeface="ヒラギノ角ゴ ProN W6"/>
          </a:defRPr>
        </a:defPPr>
      </a:lstStyle>
    </a:txDef>
  </a:objectDefaults>
  <a:extraClrSchemeLst>
    <a:extraClrScheme>
      <a:clrScheme name="SUPERP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SUPERP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SUPERP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プレゼンテーション1" id="{DE00921D-40F7-43B6-BD6D-305108E5D07E}" vid="{133BE196-5EE9-4F4C-B01D-66311A1AA8D5}"/>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VLEDパワポ基本テンプレート</Template>
  <TotalTime>0</TotalTime>
  <Words>6290</Words>
  <Application>Microsoft Office PowerPoint</Application>
  <PresentationFormat>A4 210 x 297 mm</PresentationFormat>
  <Paragraphs>615</Paragraphs>
  <Slides>44</Slides>
  <Notes>0</Notes>
  <HiddenSlides>0</HiddenSlides>
  <MMClips>0</MMClips>
  <ScaleCrop>false</ScaleCrop>
  <HeadingPairs>
    <vt:vector size="6" baseType="variant">
      <vt:variant>
        <vt:lpstr>使用されているフォント</vt:lpstr>
      </vt:variant>
      <vt:variant>
        <vt:i4>16</vt:i4>
      </vt:variant>
      <vt:variant>
        <vt:lpstr>テーマ</vt:lpstr>
      </vt:variant>
      <vt:variant>
        <vt:i4>1</vt:i4>
      </vt:variant>
      <vt:variant>
        <vt:lpstr>スライド タイトル</vt:lpstr>
      </vt:variant>
      <vt:variant>
        <vt:i4>44</vt:i4>
      </vt:variant>
    </vt:vector>
  </HeadingPairs>
  <TitlesOfParts>
    <vt:vector size="61" baseType="lpstr">
      <vt:lpstr>ＤＦＧ華康ゴシック体W5</vt:lpstr>
      <vt:lpstr>ＤＦＧ平成ゴシック体W3</vt:lpstr>
      <vt:lpstr>ＤＦＧ平成ゴシック体W7</vt:lpstr>
      <vt:lpstr>굴림</vt:lpstr>
      <vt:lpstr>Meiryo UI</vt:lpstr>
      <vt:lpstr>ＭＳ Ｐゴシック</vt:lpstr>
      <vt:lpstr>ＭＳ Ｐ明朝</vt:lpstr>
      <vt:lpstr>ヒラギノ角ゴ ProN W3</vt:lpstr>
      <vt:lpstr>ヒラギノ角ゴ ProN W6</vt:lpstr>
      <vt:lpstr>メイリオ</vt:lpstr>
      <vt:lpstr>平成明朝</vt:lpstr>
      <vt:lpstr>Arial</vt:lpstr>
      <vt:lpstr>Calibri</vt:lpstr>
      <vt:lpstr>Franklin Gothic Demi</vt:lpstr>
      <vt:lpstr>Times New Roman</vt:lpstr>
      <vt:lpstr>Wingdings</vt:lpstr>
      <vt:lpstr>VLEDパワポ基本テンプレート</vt:lpstr>
      <vt:lpstr>データガバナンス委員会報告書（素案）</vt:lpstr>
      <vt:lpstr>目次</vt:lpstr>
      <vt:lpstr>平成26年度 データガバナンス委員会 検討事項概要</vt:lpstr>
      <vt:lpstr>検討事項概要</vt:lpstr>
      <vt:lpstr>オープンデータと関連する法制度</vt:lpstr>
      <vt:lpstr>オープンデータに関連する法律①</vt:lpstr>
      <vt:lpstr>オープンデータに関連する法律②</vt:lpstr>
      <vt:lpstr>オープンデータに関連する法律③</vt:lpstr>
      <vt:lpstr>参考：統計情報のオープン化についての検討状況</vt:lpstr>
      <vt:lpstr>オープンデータを促進する法制度について</vt:lpstr>
      <vt:lpstr>参考：公開を促進する情報公開条例</vt:lpstr>
      <vt:lpstr>参考：諸外国におけるオープンデータ政策と関連法制度</vt:lpstr>
      <vt:lpstr>参考：米国におけるオープンデータ政策と情報公開法</vt:lpstr>
      <vt:lpstr>参考：英国におけるオープンデータ政策と情報公開法</vt:lpstr>
      <vt:lpstr>対価性のあるデータを オープンデータにする際の課題</vt:lpstr>
      <vt:lpstr>行政が有償でデータ提供をする理由</vt:lpstr>
      <vt:lpstr>行政が有償でデータ提供をしている例</vt:lpstr>
      <vt:lpstr>オープンデータと有償データ</vt:lpstr>
      <vt:lpstr>データの無償提供と、財政法等の関係性</vt:lpstr>
      <vt:lpstr>参考：データに課金した場合と無償公開の場合の経済効果①</vt:lpstr>
      <vt:lpstr>参考：データに課金した場合と無償公開の場合の経済効果②</vt:lpstr>
      <vt:lpstr>参考：データに課金した場合と無償公開の場合の経済効果③</vt:lpstr>
      <vt:lpstr>参考：諸外国における有償提供に関する基本的な考え方</vt:lpstr>
      <vt:lpstr>参考：英国における対価性とオープンデータの考え方</vt:lpstr>
      <vt:lpstr>参考：英国における対価性とオープンデータの考え方</vt:lpstr>
      <vt:lpstr>参考：PSI指令と競争法①</vt:lpstr>
      <vt:lpstr>参考：PSI指令と競争法②</vt:lpstr>
      <vt:lpstr>データの質の保証と免責事項</vt:lpstr>
      <vt:lpstr>データの保証と責任についての検討の理由</vt:lpstr>
      <vt:lpstr>データの保証に関する議論</vt:lpstr>
      <vt:lpstr>免責事項について</vt:lpstr>
      <vt:lpstr>参考：英国のオープンデータ認証制度</vt:lpstr>
      <vt:lpstr>参考：Open Data Certificatesの登録データ</vt:lpstr>
      <vt:lpstr>地方公共団体の疑問への回答</vt:lpstr>
      <vt:lpstr>FAQ</vt:lpstr>
      <vt:lpstr>Q. 個別法の規定との整合性について</vt:lpstr>
      <vt:lpstr>参考：JIPDECによる検討</vt:lpstr>
      <vt:lpstr>Q. カタログサイトの利用規約について</vt:lpstr>
      <vt:lpstr>Q. 調達や委託、市民からの募集関連について</vt:lpstr>
      <vt:lpstr>参考：契約書に盛り込む際の条文案</vt:lpstr>
      <vt:lpstr>Q. 画像や映像の肖像権との関係について</vt:lpstr>
      <vt:lpstr>参考：投稿を受けるときの条文案</vt:lpstr>
      <vt:lpstr>Q. 第三者情報を含むデータを公開する場合について</vt:lpstr>
      <vt:lpstr>PowerPoint プレゼンテーション</vt:lpstr>
    </vt:vector>
  </TitlesOfParts>
  <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2014-12-17T06:37:59Z</dcterms:created>
  <dcterms:modified xsi:type="dcterms:W3CDTF">2015-03-29T06:28:54Z</dcterms:modified>
</cp:coreProperties>
</file>